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26"/>
  </p:notesMasterIdLst>
  <p:sldIdLst>
    <p:sldId id="256" r:id="rId2"/>
    <p:sldId id="257" r:id="rId3"/>
    <p:sldId id="258" r:id="rId4"/>
    <p:sldId id="260" r:id="rId5"/>
    <p:sldId id="262" r:id="rId6"/>
    <p:sldId id="264" r:id="rId7"/>
    <p:sldId id="267" r:id="rId8"/>
    <p:sldId id="268" r:id="rId9"/>
    <p:sldId id="271" r:id="rId10"/>
    <p:sldId id="273" r:id="rId11"/>
    <p:sldId id="274" r:id="rId12"/>
    <p:sldId id="275" r:id="rId13"/>
    <p:sldId id="276" r:id="rId14"/>
    <p:sldId id="278" r:id="rId15"/>
    <p:sldId id="279" r:id="rId16"/>
    <p:sldId id="280" r:id="rId17"/>
    <p:sldId id="282" r:id="rId18"/>
    <p:sldId id="284" r:id="rId19"/>
    <p:sldId id="285" r:id="rId20"/>
    <p:sldId id="288" r:id="rId21"/>
    <p:sldId id="289" r:id="rId22"/>
    <p:sldId id="294" r:id="rId23"/>
    <p:sldId id="295" r:id="rId24"/>
    <p:sldId id="296" r:id="rId25"/>
  </p:sldIdLst>
  <p:sldSz cx="9144000" cy="5143500" type="screen16x9"/>
  <p:notesSz cx="6858000" cy="9144000"/>
  <p:embeddedFontLst>
    <p:embeddedFont>
      <p:font typeface="Calibri" panose="020F0502020204030204" pitchFamily="34" charset="0"/>
      <p:regular r:id="rId27"/>
      <p:bold r:id="rId28"/>
      <p:italic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7" d="100"/>
          <a:sy n="107" d="100"/>
        </p:scale>
        <p:origin x="150" y="12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1363376223"/>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www.unfpa.org/news/how-has-world-changed-last-20-years" TargetMode="External"/><Relationship Id="rId2" Type="http://schemas.openxmlformats.org/officeDocument/2006/relationships/slide" Target="../slides/slide19.xml"/><Relationship Id="rId1" Type="http://schemas.openxmlformats.org/officeDocument/2006/relationships/notesMaster" Target="../notesMasters/notesMaster1.xml"/><Relationship Id="rId5" Type="http://schemas.openxmlformats.org/officeDocument/2006/relationships/hyperlink" Target="http://allthingsd.com/files/2011/11/ptech-tech-timeline.png" TargetMode="External"/><Relationship Id="rId4" Type="http://schemas.openxmlformats.org/officeDocument/2006/relationships/hyperlink" Target="http://allthingsd.com/20111102/dialing-up-20-years-of-gadget-reviews/#slideshow-1-20"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engage.gov.bc.ca/yourkidsprogress/en/whychange/"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engage.gov.bc.ca/yourkidsprogress/en/whychange/"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engage.gov.bc.ca/yourkidsprogress/en/whychange/"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Shape 5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8" name="Shape 58"/>
          <p:cNvSpPr txBox="1">
            <a:spLocks noGrp="1"/>
          </p:cNvSpPr>
          <p:nvPr>
            <p:ph type="body" idx="1"/>
          </p:nvPr>
        </p:nvSpPr>
        <p:spPr>
          <a:xfrm>
            <a:off x="685800" y="4400550"/>
            <a:ext cx="5486400" cy="3600600"/>
          </a:xfrm>
          <a:prstGeom prst="rect">
            <a:avLst/>
          </a:prstGeom>
          <a:noFill/>
          <a:ln>
            <a:noFill/>
          </a:ln>
        </p:spPr>
        <p:txBody>
          <a:bodyPr lIns="91425" tIns="45700" rIns="91425" bIns="45700" anchor="t" anchorCtr="0">
            <a:noAutofit/>
          </a:bodyPr>
          <a:lstStyle/>
          <a:p>
            <a:pPr marL="0" marR="0" lvl="0" indent="0" algn="l" rtl="0">
              <a:spcBef>
                <a:spcPts val="0"/>
              </a:spcBef>
              <a:buNone/>
            </a:pPr>
            <a:endParaRPr sz="1200" dirty="0">
              <a:solidFill>
                <a:schemeClr val="dk1"/>
              </a:solidFill>
              <a:latin typeface="Calibri"/>
              <a:ea typeface="Calibri"/>
              <a:cs typeface="Calibri"/>
              <a:sym typeface="Calibri"/>
            </a:endParaRPr>
          </a:p>
        </p:txBody>
      </p:sp>
      <p:sp>
        <p:nvSpPr>
          <p:cNvPr id="59" name="Shape 59"/>
          <p:cNvSpPr txBox="1">
            <a:spLocks noGrp="1"/>
          </p:cNvSpPr>
          <p:nvPr>
            <p:ph type="sldNum" idx="12"/>
          </p:nvPr>
        </p:nvSpPr>
        <p:spPr>
          <a:xfrm>
            <a:off x="3884612" y="8685213"/>
            <a:ext cx="2971800" cy="4587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 sz="1200" b="0" i="0" u="none" strike="noStrike" cap="none">
                <a:solidFill>
                  <a:schemeClr val="dk1"/>
                </a:solidFill>
                <a:latin typeface="Calibri"/>
                <a:ea typeface="Calibri"/>
                <a:cs typeface="Calibri"/>
                <a:sym typeface="Calibri"/>
              </a:rPr>
              <a:t>1</a:t>
            </a:fld>
            <a:endParaRPr lang="en"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702554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Shape 18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1" name="Shape 18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Transition to the next section of the presentation - emphasis on LOCAL post secondary perspective that aligns with redesign.</a:t>
            </a:r>
          </a:p>
        </p:txBody>
      </p:sp>
    </p:spTree>
    <p:extLst>
      <p:ext uri="{BB962C8B-B14F-4D97-AF65-F5344CB8AC3E}">
        <p14:creationId xmlns:p14="http://schemas.microsoft.com/office/powerpoint/2010/main" val="27157296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Shape 186"/>
          <p:cNvSpPr txBox="1">
            <a:spLocks noGrp="1"/>
          </p:cNvSpPr>
          <p:nvPr>
            <p:ph type="body" idx="1"/>
          </p:nvPr>
        </p:nvSpPr>
        <p:spPr>
          <a:xfrm>
            <a:off x="685800" y="4400550"/>
            <a:ext cx="5486399" cy="360045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87" name="Shape 18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369488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Shape 19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93" name="Shape 193"/>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R="0" lvl="0" algn="l" rtl="0">
              <a:lnSpc>
                <a:spcPct val="100000"/>
              </a:lnSpc>
              <a:spcBef>
                <a:spcPts val="0"/>
              </a:spcBef>
              <a:spcAft>
                <a:spcPts val="0"/>
              </a:spcAft>
              <a:buNone/>
            </a:pPr>
            <a:r>
              <a:rPr lang="en"/>
              <a:t>Video on the Big Ideas</a:t>
            </a:r>
          </a:p>
          <a:p>
            <a:pPr marR="0" lvl="0" algn="l" rtl="0">
              <a:lnSpc>
                <a:spcPct val="100000"/>
              </a:lnSpc>
              <a:spcBef>
                <a:spcPts val="0"/>
              </a:spcBef>
              <a:spcAft>
                <a:spcPts val="0"/>
              </a:spcAft>
              <a:buNone/>
            </a:pPr>
            <a:r>
              <a:rPr lang="en"/>
              <a:t>Parts students should Understand</a:t>
            </a:r>
          </a:p>
          <a:p>
            <a:pPr marR="0" lvl="0" algn="l" rtl="0">
              <a:lnSpc>
                <a:spcPct val="100000"/>
              </a:lnSpc>
              <a:spcBef>
                <a:spcPts val="0"/>
              </a:spcBef>
              <a:spcAft>
                <a:spcPts val="0"/>
              </a:spcAft>
              <a:buNone/>
            </a:pPr>
            <a:r>
              <a:rPr lang="en"/>
              <a:t>Parts students should Do</a:t>
            </a:r>
          </a:p>
          <a:p>
            <a:pPr marR="0" lvl="0" algn="l" rtl="0">
              <a:lnSpc>
                <a:spcPct val="100000"/>
              </a:lnSpc>
              <a:spcBef>
                <a:spcPts val="0"/>
              </a:spcBef>
              <a:spcAft>
                <a:spcPts val="0"/>
              </a:spcAft>
              <a:buNone/>
            </a:pPr>
            <a:r>
              <a:rPr lang="en"/>
              <a:t>Parts students should know</a:t>
            </a:r>
          </a:p>
          <a:p>
            <a:pPr marL="228600" marR="0" lvl="0" indent="-228600" algn="l" rtl="0">
              <a:lnSpc>
                <a:spcPct val="100000"/>
              </a:lnSpc>
              <a:spcBef>
                <a:spcPts val="0"/>
              </a:spcBef>
              <a:spcAft>
                <a:spcPts val="0"/>
              </a:spcAft>
              <a:buClr>
                <a:schemeClr val="dk1"/>
              </a:buClr>
              <a:buFont typeface="Calibri"/>
              <a:buNone/>
            </a:pPr>
            <a:endParaRPr sz="1200" b="1" i="0" u="none" strike="noStrike" cap="none">
              <a:solidFill>
                <a:schemeClr val="dk1"/>
              </a:solidFill>
              <a:latin typeface="Calibri"/>
              <a:ea typeface="Calibri"/>
              <a:cs typeface="Calibri"/>
              <a:sym typeface="Calibri"/>
            </a:endParaRPr>
          </a:p>
        </p:txBody>
      </p:sp>
      <p:sp>
        <p:nvSpPr>
          <p:cNvPr id="194" name="Shape 194"/>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 sz="1200">
                <a:solidFill>
                  <a:srgbClr val="000000"/>
                </a:solidFill>
                <a:latin typeface="Calibri"/>
                <a:ea typeface="Calibri"/>
                <a:cs typeface="Calibri"/>
                <a:sym typeface="Calibri"/>
              </a:rPr>
              <a:t>12</a:t>
            </a:fld>
            <a:endParaRPr lang="en" sz="120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6355334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Shape 19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0" name="Shape 200"/>
          <p:cNvSpPr txBox="1">
            <a:spLocks noGrp="1"/>
          </p:cNvSpPr>
          <p:nvPr>
            <p:ph type="body" idx="1"/>
          </p:nvPr>
        </p:nvSpPr>
        <p:spPr>
          <a:xfrm>
            <a:off x="685800" y="4400550"/>
            <a:ext cx="5486400" cy="36006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 sz="1200" dirty="0">
                <a:solidFill>
                  <a:schemeClr val="dk1"/>
                </a:solidFill>
                <a:latin typeface="Calibri"/>
                <a:ea typeface="Calibri"/>
                <a:cs typeface="Calibri"/>
                <a:sym typeface="Calibri"/>
              </a:rPr>
              <a:t>This is what teachers see when they look at the new curriculum</a:t>
            </a:r>
          </a:p>
          <a:p>
            <a:pPr marL="0" marR="0" lvl="0" indent="0" algn="l" rtl="0">
              <a:spcBef>
                <a:spcPts val="0"/>
              </a:spcBef>
              <a:buSzPct val="25000"/>
              <a:buNone/>
            </a:pPr>
            <a:r>
              <a:rPr lang="en" sz="1200" dirty="0">
                <a:solidFill>
                  <a:schemeClr val="dk1"/>
                </a:solidFill>
                <a:latin typeface="Calibri"/>
                <a:ea typeface="Calibri"/>
                <a:cs typeface="Calibri"/>
                <a:sym typeface="Calibri"/>
              </a:rPr>
              <a:t>Highlight 3 parts:</a:t>
            </a:r>
          </a:p>
          <a:p>
            <a:pPr marL="0" marR="0" lvl="0" indent="0" algn="l" rtl="0">
              <a:spcBef>
                <a:spcPts val="0"/>
              </a:spcBef>
              <a:buSzPct val="25000"/>
              <a:buNone/>
            </a:pPr>
            <a:r>
              <a:rPr lang="en" sz="1200" dirty="0">
                <a:solidFill>
                  <a:schemeClr val="dk1"/>
                </a:solidFill>
                <a:latin typeface="Calibri"/>
                <a:ea typeface="Calibri"/>
                <a:cs typeface="Calibri"/>
                <a:sym typeface="Calibri"/>
              </a:rPr>
              <a:t>Core competencies - skills in communicating, thinking, personal and social</a:t>
            </a:r>
          </a:p>
          <a:p>
            <a:pPr marL="0" marR="0" lvl="0" indent="0" algn="l" rtl="0">
              <a:spcBef>
                <a:spcPts val="0"/>
              </a:spcBef>
              <a:buSzPct val="25000"/>
              <a:buNone/>
            </a:pPr>
            <a:r>
              <a:rPr lang="en" sz="1200" dirty="0">
                <a:solidFill>
                  <a:schemeClr val="dk1"/>
                </a:solidFill>
                <a:latin typeface="Calibri"/>
                <a:ea typeface="Calibri"/>
                <a:cs typeface="Calibri"/>
                <a:sym typeface="Calibri"/>
              </a:rPr>
              <a:t>Big Ideas - UNDERSTANDING (eg. all matter has mass and takes up space)</a:t>
            </a:r>
          </a:p>
          <a:p>
            <a:pPr marL="0" marR="0" lvl="0" indent="0" algn="l" rtl="0">
              <a:spcBef>
                <a:spcPts val="0"/>
              </a:spcBef>
              <a:buSzPct val="25000"/>
              <a:buNone/>
            </a:pPr>
            <a:r>
              <a:rPr lang="en" sz="1200" dirty="0">
                <a:solidFill>
                  <a:schemeClr val="dk1"/>
                </a:solidFill>
                <a:latin typeface="Calibri"/>
                <a:ea typeface="Calibri"/>
                <a:cs typeface="Calibri"/>
                <a:sym typeface="Calibri"/>
              </a:rPr>
              <a:t>Learning Standards - DO and KNOW </a:t>
            </a:r>
          </a:p>
          <a:p>
            <a:pPr marL="0" marR="0" lvl="0" indent="0" algn="l" rtl="0">
              <a:spcBef>
                <a:spcPts val="0"/>
              </a:spcBef>
              <a:buNone/>
            </a:pPr>
            <a:endParaRPr sz="1200" dirty="0">
              <a:solidFill>
                <a:schemeClr val="dk1"/>
              </a:solidFill>
              <a:latin typeface="Calibri"/>
              <a:ea typeface="Calibri"/>
              <a:cs typeface="Calibri"/>
              <a:sym typeface="Calibri"/>
            </a:endParaRPr>
          </a:p>
        </p:txBody>
      </p:sp>
      <p:sp>
        <p:nvSpPr>
          <p:cNvPr id="201" name="Shape 201"/>
          <p:cNvSpPr txBox="1">
            <a:spLocks noGrp="1"/>
          </p:cNvSpPr>
          <p:nvPr>
            <p:ph type="sldNum" idx="12"/>
          </p:nvPr>
        </p:nvSpPr>
        <p:spPr>
          <a:xfrm>
            <a:off x="3884612" y="8685213"/>
            <a:ext cx="2971800" cy="4587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 sz="1200">
                <a:solidFill>
                  <a:srgbClr val="000000"/>
                </a:solidFill>
                <a:latin typeface="Calibri"/>
                <a:ea typeface="Calibri"/>
                <a:cs typeface="Calibri"/>
                <a:sym typeface="Calibri"/>
              </a:rPr>
              <a:t>13</a:t>
            </a:fld>
            <a:endParaRPr lang="en" sz="120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4011156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Shape 21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15" name="Shape 215"/>
          <p:cNvSpPr txBox="1">
            <a:spLocks noGrp="1"/>
          </p:cNvSpPr>
          <p:nvPr>
            <p:ph type="body" idx="1"/>
          </p:nvPr>
        </p:nvSpPr>
        <p:spPr>
          <a:xfrm>
            <a:off x="685800" y="4400550"/>
            <a:ext cx="5486400" cy="36006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 sz="1200">
                <a:solidFill>
                  <a:schemeClr val="dk1"/>
                </a:solidFill>
                <a:latin typeface="Calibri"/>
                <a:ea typeface="Calibri"/>
                <a:cs typeface="Calibri"/>
                <a:sym typeface="Calibri"/>
              </a:rPr>
              <a:t>There are 6 Core competencies - skills in communicating, thinking, personal and social - that all students K-12 will self-assess at least once a year and provide evidence of their learning in these areas.</a:t>
            </a:r>
          </a:p>
        </p:txBody>
      </p:sp>
      <p:sp>
        <p:nvSpPr>
          <p:cNvPr id="216" name="Shape 216"/>
          <p:cNvSpPr txBox="1">
            <a:spLocks noGrp="1"/>
          </p:cNvSpPr>
          <p:nvPr>
            <p:ph type="sldNum" idx="12"/>
          </p:nvPr>
        </p:nvSpPr>
        <p:spPr>
          <a:xfrm>
            <a:off x="3884612" y="8685213"/>
            <a:ext cx="2971800" cy="4587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 sz="1200">
                <a:solidFill>
                  <a:srgbClr val="000000"/>
                </a:solidFill>
                <a:latin typeface="Calibri"/>
                <a:ea typeface="Calibri"/>
                <a:cs typeface="Calibri"/>
                <a:sym typeface="Calibri"/>
              </a:rPr>
              <a:t>14</a:t>
            </a:fld>
            <a:endParaRPr lang="en" sz="120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3312620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Shape 221"/>
          <p:cNvSpPr txBox="1">
            <a:spLocks noGrp="1"/>
          </p:cNvSpPr>
          <p:nvPr>
            <p:ph type="body" idx="1"/>
          </p:nvPr>
        </p:nvSpPr>
        <p:spPr>
          <a:xfrm>
            <a:off x="685800" y="4400550"/>
            <a:ext cx="5486399" cy="3600450"/>
          </a:xfrm>
          <a:prstGeom prst="rect">
            <a:avLst/>
          </a:prstGeom>
          <a:noFill/>
          <a:ln>
            <a:noFill/>
          </a:ln>
        </p:spPr>
        <p:txBody>
          <a:bodyPr lIns="91425" tIns="91425" rIns="91425" bIns="91425" anchor="ctr" anchorCtr="0">
            <a:noAutofit/>
          </a:bodyPr>
          <a:lstStyle/>
          <a:p>
            <a:pPr lvl="0">
              <a:spcBef>
                <a:spcPts val="0"/>
              </a:spcBef>
              <a:buNone/>
            </a:pPr>
            <a:r>
              <a:rPr lang="en"/>
              <a:t>When a teacher looks at the Learning Standards, this is what they see</a:t>
            </a:r>
          </a:p>
        </p:txBody>
      </p:sp>
      <p:sp>
        <p:nvSpPr>
          <p:cNvPr id="222" name="Shape 22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761145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Shape 227"/>
          <p:cNvSpPr txBox="1">
            <a:spLocks noGrp="1"/>
          </p:cNvSpPr>
          <p:nvPr>
            <p:ph type="body" idx="1"/>
          </p:nvPr>
        </p:nvSpPr>
        <p:spPr>
          <a:xfrm>
            <a:off x="685800" y="4400550"/>
            <a:ext cx="5486400" cy="3600600"/>
          </a:xfrm>
          <a:prstGeom prst="rect">
            <a:avLst/>
          </a:prstGeom>
          <a:noFill/>
          <a:ln>
            <a:noFill/>
          </a:ln>
        </p:spPr>
        <p:txBody>
          <a:bodyPr lIns="91425" tIns="91425" rIns="91425" bIns="91425" anchor="ctr" anchorCtr="0">
            <a:noAutofit/>
          </a:bodyPr>
          <a:lstStyle/>
          <a:p>
            <a:pPr lvl="0" rtl="0">
              <a:spcBef>
                <a:spcPts val="0"/>
              </a:spcBef>
              <a:buNone/>
            </a:pPr>
            <a:r>
              <a:rPr lang="en"/>
              <a:t>Students are being expected to </a:t>
            </a:r>
            <a:r>
              <a:rPr lang="en" u="sng"/>
              <a:t>do</a:t>
            </a:r>
            <a:r>
              <a:rPr lang="en"/>
              <a:t> much more than they are expected to </a:t>
            </a:r>
            <a:r>
              <a:rPr lang="en" u="sng"/>
              <a:t>know.</a:t>
            </a:r>
            <a:r>
              <a:rPr lang="en"/>
              <a:t> Learning is more than just </a:t>
            </a:r>
            <a:r>
              <a:rPr lang="en" u="sng"/>
              <a:t>content</a:t>
            </a:r>
          </a:p>
        </p:txBody>
      </p:sp>
      <p:sp>
        <p:nvSpPr>
          <p:cNvPr id="228" name="Shape 228"/>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201224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Shape 243"/>
          <p:cNvSpPr txBox="1">
            <a:spLocks noGrp="1"/>
          </p:cNvSpPr>
          <p:nvPr>
            <p:ph type="body" idx="1"/>
          </p:nvPr>
        </p:nvSpPr>
        <p:spPr>
          <a:xfrm>
            <a:off x="685800" y="4400550"/>
            <a:ext cx="5486399" cy="3600450"/>
          </a:xfrm>
          <a:prstGeom prst="rect">
            <a:avLst/>
          </a:prstGeom>
          <a:noFill/>
          <a:ln>
            <a:noFill/>
          </a:ln>
        </p:spPr>
        <p:txBody>
          <a:bodyPr lIns="91425" tIns="91425" rIns="91425" bIns="91425" anchor="ctr" anchorCtr="0">
            <a:noAutofit/>
          </a:bodyPr>
          <a:lstStyle/>
          <a:p>
            <a:pPr lvl="0">
              <a:spcBef>
                <a:spcPts val="0"/>
              </a:spcBef>
              <a:buNone/>
            </a:pPr>
            <a:r>
              <a:rPr lang="en"/>
              <a:t>Connect back to core competencies - what skills kids have</a:t>
            </a:r>
          </a:p>
          <a:p>
            <a:pPr lvl="0">
              <a:spcBef>
                <a:spcPts val="0"/>
              </a:spcBef>
              <a:buNone/>
            </a:pPr>
            <a:endParaRPr/>
          </a:p>
          <a:p>
            <a:pPr lvl="0">
              <a:spcBef>
                <a:spcPts val="0"/>
              </a:spcBef>
              <a:buNone/>
            </a:pPr>
            <a:r>
              <a:rPr lang="en"/>
              <a:t>By focusing on SEL, students show academic gains</a:t>
            </a:r>
          </a:p>
          <a:p>
            <a:pPr lvl="0">
              <a:spcBef>
                <a:spcPts val="0"/>
              </a:spcBef>
              <a:buNone/>
            </a:pPr>
            <a:endParaRPr/>
          </a:p>
          <a:p>
            <a:pPr lvl="0">
              <a:spcBef>
                <a:spcPts val="0"/>
              </a:spcBef>
              <a:buNone/>
            </a:pPr>
            <a:endParaRPr/>
          </a:p>
        </p:txBody>
      </p:sp>
      <p:sp>
        <p:nvSpPr>
          <p:cNvPr id="244" name="Shape 24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966069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Shape 255"/>
          <p:cNvSpPr txBox="1">
            <a:spLocks noGrp="1"/>
          </p:cNvSpPr>
          <p:nvPr>
            <p:ph type="body" idx="1"/>
          </p:nvPr>
        </p:nvSpPr>
        <p:spPr>
          <a:xfrm>
            <a:off x="685800" y="4400550"/>
            <a:ext cx="5486399" cy="3600450"/>
          </a:xfrm>
          <a:prstGeom prst="rect">
            <a:avLst/>
          </a:prstGeom>
          <a:noFill/>
          <a:ln>
            <a:noFill/>
          </a:ln>
        </p:spPr>
        <p:txBody>
          <a:bodyPr lIns="91425" tIns="91425" rIns="91425" bIns="91425" anchor="ctr" anchorCtr="0">
            <a:noAutofit/>
          </a:bodyPr>
          <a:lstStyle/>
          <a:p>
            <a:pPr lvl="0">
              <a:spcBef>
                <a:spcPts val="0"/>
              </a:spcBef>
              <a:buNone/>
            </a:pPr>
            <a:r>
              <a:rPr lang="en"/>
              <a:t>Some of the content may look similar at each grade, but the redesigned curriculum is about more than that.</a:t>
            </a:r>
          </a:p>
          <a:p>
            <a:pPr lvl="0">
              <a:spcBef>
                <a:spcPts val="0"/>
              </a:spcBef>
              <a:buNone/>
            </a:pPr>
            <a:r>
              <a:rPr lang="en"/>
              <a:t>At it’s core is a greater shift.</a:t>
            </a:r>
          </a:p>
        </p:txBody>
      </p:sp>
      <p:sp>
        <p:nvSpPr>
          <p:cNvPr id="256" name="Shape 25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013303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Shape 26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2" name="Shape 26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The learning environment that you and I went through is vastly different from what it is today, but then again, the world we live in is vastly different from what it was 15 to 20 years ago!</a:t>
            </a:r>
          </a:p>
          <a:p>
            <a:pPr lvl="0">
              <a:spcBef>
                <a:spcPts val="0"/>
              </a:spcBef>
              <a:buNone/>
            </a:pPr>
            <a:r>
              <a:rPr lang="en"/>
              <a:t>Resources </a:t>
            </a:r>
          </a:p>
          <a:p>
            <a:pPr lvl="0">
              <a:spcBef>
                <a:spcPts val="0"/>
              </a:spcBef>
              <a:buNone/>
            </a:pPr>
            <a:r>
              <a:rPr lang="en"/>
              <a:t>“How has the world changed in the last 20 years?” </a:t>
            </a:r>
            <a:r>
              <a:rPr lang="en" u="sng">
                <a:solidFill>
                  <a:schemeClr val="hlink"/>
                </a:solidFill>
                <a:hlinkClick r:id="rId3"/>
              </a:rPr>
              <a:t>http://www.unfpa.org/news/how-has-world-changed-last-20-years</a:t>
            </a:r>
          </a:p>
          <a:p>
            <a:pPr lvl="0">
              <a:spcBef>
                <a:spcPts val="0"/>
              </a:spcBef>
              <a:buNone/>
            </a:pPr>
            <a:r>
              <a:rPr lang="en"/>
              <a:t>“Dialing up 20 years of gadget reviews” </a:t>
            </a:r>
            <a:r>
              <a:rPr lang="en" u="sng">
                <a:solidFill>
                  <a:schemeClr val="hlink"/>
                </a:solidFill>
                <a:hlinkClick r:id="rId4"/>
              </a:rPr>
              <a:t>http://allthingsd.com/20111102/dialing-up-20-years-of-gadget-reviews/#slideshow-1-20</a:t>
            </a:r>
          </a:p>
          <a:p>
            <a:pPr lvl="0">
              <a:spcBef>
                <a:spcPts val="0"/>
              </a:spcBef>
              <a:buNone/>
            </a:pPr>
            <a:r>
              <a:rPr lang="en"/>
              <a:t>	- And a great image for these changes: </a:t>
            </a:r>
            <a:r>
              <a:rPr lang="en" u="sng">
                <a:solidFill>
                  <a:schemeClr val="hlink"/>
                </a:solidFill>
                <a:hlinkClick r:id="rId5"/>
              </a:rPr>
              <a:t>http://allthingsd.com/files/2011/11/ptech-tech-timeline.png</a:t>
            </a:r>
          </a:p>
          <a:p>
            <a:pPr lvl="0">
              <a:spcBef>
                <a:spcPts val="0"/>
              </a:spcBef>
              <a:buNone/>
            </a:pPr>
            <a:endParaRPr/>
          </a:p>
        </p:txBody>
      </p:sp>
    </p:spTree>
    <p:extLst>
      <p:ext uri="{BB962C8B-B14F-4D97-AF65-F5344CB8AC3E}">
        <p14:creationId xmlns:p14="http://schemas.microsoft.com/office/powerpoint/2010/main" val="33687265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Shape 67"/>
          <p:cNvSpPr txBox="1">
            <a:spLocks noGrp="1"/>
          </p:cNvSpPr>
          <p:nvPr>
            <p:ph type="body" idx="1"/>
          </p:nvPr>
        </p:nvSpPr>
        <p:spPr>
          <a:xfrm>
            <a:off x="685800" y="4400550"/>
            <a:ext cx="5486399" cy="360045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68" name="Shape 68"/>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707652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Shape 28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5" name="Shape 28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Note: This slide is from Ministry of Education, Pat Horstead</a:t>
            </a:r>
          </a:p>
        </p:txBody>
      </p:sp>
    </p:spTree>
    <p:extLst>
      <p:ext uri="{BB962C8B-B14F-4D97-AF65-F5344CB8AC3E}">
        <p14:creationId xmlns:p14="http://schemas.microsoft.com/office/powerpoint/2010/main" val="7680148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Shape 289"/>
          <p:cNvSpPr txBox="1">
            <a:spLocks noGrp="1"/>
          </p:cNvSpPr>
          <p:nvPr>
            <p:ph type="body" idx="1"/>
          </p:nvPr>
        </p:nvSpPr>
        <p:spPr>
          <a:xfrm>
            <a:off x="685800" y="4400550"/>
            <a:ext cx="5486400" cy="36006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290" name="Shape 290"/>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32275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Shape 33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5" name="Shape 33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7904760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Shape 339"/>
          <p:cNvSpPr txBox="1">
            <a:spLocks noGrp="1"/>
          </p:cNvSpPr>
          <p:nvPr>
            <p:ph type="body" idx="1"/>
          </p:nvPr>
        </p:nvSpPr>
        <p:spPr>
          <a:xfrm>
            <a:off x="685800" y="4400550"/>
            <a:ext cx="5486400" cy="3600600"/>
          </a:xfrm>
          <a:prstGeom prst="rect">
            <a:avLst/>
          </a:prstGeom>
          <a:noFill/>
          <a:ln>
            <a:noFill/>
          </a:ln>
        </p:spPr>
        <p:txBody>
          <a:bodyPr lIns="91425" tIns="91425" rIns="91425" bIns="91425" anchor="ctr" anchorCtr="0">
            <a:noAutofit/>
          </a:bodyPr>
          <a:lstStyle/>
          <a:p>
            <a:pPr lvl="0">
              <a:spcBef>
                <a:spcPts val="0"/>
              </a:spcBef>
              <a:buNone/>
            </a:pPr>
            <a:r>
              <a:rPr lang="en"/>
              <a:t>Support: your child, their learning, the classroom teacher, the school</a:t>
            </a:r>
          </a:p>
          <a:p>
            <a:pPr lvl="0">
              <a:spcBef>
                <a:spcPts val="0"/>
              </a:spcBef>
              <a:buNone/>
            </a:pPr>
            <a:r>
              <a:rPr lang="en"/>
              <a:t>Ask different questions: instead of asking “how was your day”, try “what did you learn today”, “who did you help today”, “who helped you grow today? How?”</a:t>
            </a:r>
          </a:p>
          <a:p>
            <a:pPr lvl="0" rtl="0">
              <a:spcBef>
                <a:spcPts val="0"/>
              </a:spcBef>
              <a:buNone/>
            </a:pPr>
            <a:r>
              <a:rPr lang="en"/>
              <a:t>Learn: about the content, the process, and the people sharing the learning journey with your child...Learn with your child, for your child! </a:t>
            </a:r>
          </a:p>
        </p:txBody>
      </p:sp>
      <p:sp>
        <p:nvSpPr>
          <p:cNvPr id="340" name="Shape 340"/>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216985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Shape 349"/>
          <p:cNvSpPr txBox="1">
            <a:spLocks noGrp="1"/>
          </p:cNvSpPr>
          <p:nvPr>
            <p:ph type="body" idx="1"/>
          </p:nvPr>
        </p:nvSpPr>
        <p:spPr>
          <a:xfrm>
            <a:off x="685800" y="4400550"/>
            <a:ext cx="5486400" cy="3600600"/>
          </a:xfrm>
          <a:prstGeom prst="rect">
            <a:avLst/>
          </a:prstGeom>
          <a:noFill/>
          <a:ln>
            <a:noFill/>
          </a:ln>
        </p:spPr>
        <p:txBody>
          <a:bodyPr lIns="91425" tIns="91425" rIns="91425" bIns="91425" anchor="ctr" anchorCtr="0">
            <a:noAutofit/>
          </a:bodyPr>
          <a:lstStyle/>
          <a:p>
            <a:pPr marL="457200" lvl="0" indent="-228600">
              <a:spcBef>
                <a:spcPts val="0"/>
              </a:spcBef>
              <a:buChar char="-"/>
            </a:pPr>
            <a:r>
              <a:rPr lang="en"/>
              <a:t>Academic, social, athletic</a:t>
            </a:r>
          </a:p>
          <a:p>
            <a:pPr marL="457200" lvl="0" indent="-228600">
              <a:spcBef>
                <a:spcPts val="0"/>
              </a:spcBef>
              <a:buChar char="-"/>
            </a:pPr>
            <a:r>
              <a:rPr lang="en"/>
              <a:t>In school and outside of school</a:t>
            </a:r>
          </a:p>
          <a:p>
            <a:pPr marL="457200" lvl="0" indent="-228600" rtl="0">
              <a:spcBef>
                <a:spcPts val="0"/>
              </a:spcBef>
              <a:buChar char="-"/>
            </a:pPr>
            <a:r>
              <a:rPr lang="en"/>
              <a:t>When in doubt, celebrate any success and who they are!</a:t>
            </a:r>
          </a:p>
        </p:txBody>
      </p:sp>
      <p:sp>
        <p:nvSpPr>
          <p:cNvPr id="350" name="Shape 350"/>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528305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txBox="1">
            <a:spLocks noGrp="1"/>
          </p:cNvSpPr>
          <p:nvPr>
            <p:ph type="body" idx="1"/>
          </p:nvPr>
        </p:nvSpPr>
        <p:spPr>
          <a:xfrm>
            <a:off x="685800" y="4400550"/>
            <a:ext cx="5486399" cy="3600450"/>
          </a:xfrm>
          <a:prstGeom prst="rect">
            <a:avLst/>
          </a:prstGeom>
          <a:noFill/>
          <a:ln>
            <a:noFill/>
          </a:ln>
        </p:spPr>
        <p:txBody>
          <a:bodyPr lIns="91425" tIns="91425" rIns="91425" bIns="91425" anchor="ctr" anchorCtr="0">
            <a:noAutofit/>
          </a:bodyPr>
          <a:lstStyle/>
          <a:p>
            <a:pPr lvl="0">
              <a:spcBef>
                <a:spcPts val="0"/>
              </a:spcBef>
              <a:buNone/>
            </a:pPr>
            <a:r>
              <a:rPr lang="en"/>
              <a:t>Information from: </a:t>
            </a:r>
            <a:r>
              <a:rPr lang="en" sz="2100" u="sng">
                <a:solidFill>
                  <a:schemeClr val="hlink"/>
                </a:solidFill>
                <a:latin typeface="Calibri"/>
                <a:ea typeface="Calibri"/>
                <a:cs typeface="Calibri"/>
                <a:sym typeface="Calibri"/>
                <a:hlinkClick r:id="rId3"/>
              </a:rPr>
              <a:t>http://engage.gov.bc.ca/yourkidsprogress/en/whychange/</a:t>
            </a:r>
          </a:p>
          <a:p>
            <a:pPr lvl="0">
              <a:spcBef>
                <a:spcPts val="0"/>
              </a:spcBef>
              <a:buNone/>
            </a:pPr>
            <a:endParaRPr/>
          </a:p>
        </p:txBody>
      </p:sp>
      <p:sp>
        <p:nvSpPr>
          <p:cNvPr id="74" name="Shape 7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788463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txBox="1">
            <a:spLocks noGrp="1"/>
          </p:cNvSpPr>
          <p:nvPr>
            <p:ph type="body" idx="1"/>
          </p:nvPr>
        </p:nvSpPr>
        <p:spPr>
          <a:xfrm>
            <a:off x="685800" y="4400550"/>
            <a:ext cx="5486399" cy="3600450"/>
          </a:xfrm>
          <a:prstGeom prst="rect">
            <a:avLst/>
          </a:prstGeom>
          <a:noFill/>
          <a:ln>
            <a:noFill/>
          </a:ln>
        </p:spPr>
        <p:txBody>
          <a:bodyPr lIns="91425" tIns="91425" rIns="91425" bIns="91425" anchor="ctr" anchorCtr="0">
            <a:noAutofit/>
          </a:bodyPr>
          <a:lstStyle/>
          <a:p>
            <a:pPr lvl="0">
              <a:spcBef>
                <a:spcPts val="0"/>
              </a:spcBef>
              <a:buNone/>
            </a:pPr>
            <a:r>
              <a:rPr lang="en" sz="1100" b="1">
                <a:solidFill>
                  <a:schemeClr val="dk1"/>
                </a:solidFill>
              </a:rPr>
              <a:t>Reason #1 - BC Ministry of Education: “it is what educational research supports”  </a:t>
            </a:r>
            <a:r>
              <a:rPr lang="en" sz="1100">
                <a:solidFill>
                  <a:schemeClr val="dk1"/>
                </a:solidFill>
              </a:rPr>
              <a:t>link takes you to parent handout if you want to print for the presentation.</a:t>
            </a:r>
          </a:p>
          <a:p>
            <a:pPr marL="342900" lvl="1" indent="0" rtl="0">
              <a:lnSpc>
                <a:spcPct val="90000"/>
              </a:lnSpc>
              <a:spcBef>
                <a:spcPts val="400"/>
              </a:spcBef>
              <a:buClr>
                <a:schemeClr val="dk1"/>
              </a:buClr>
              <a:buSzPct val="25000"/>
              <a:buFont typeface="Arial"/>
              <a:buNone/>
            </a:pPr>
            <a:r>
              <a:rPr lang="en" sz="1800" u="sng">
                <a:solidFill>
                  <a:schemeClr val="accent5"/>
                </a:solidFill>
                <a:latin typeface="Calibri"/>
                <a:ea typeface="Calibri"/>
                <a:cs typeface="Calibri"/>
                <a:sym typeface="Calibri"/>
                <a:hlinkClick r:id="rId3"/>
              </a:rPr>
              <a:t>http://engage.gov.bc.ca/yourkidsprogress/en/whychange/</a:t>
            </a:r>
          </a:p>
          <a:p>
            <a:pPr lvl="0">
              <a:spcBef>
                <a:spcPts val="0"/>
              </a:spcBef>
              <a:buClr>
                <a:schemeClr val="dk1"/>
              </a:buClr>
              <a:buFont typeface="Arial"/>
              <a:buNone/>
            </a:pPr>
            <a:endParaRPr sz="1100">
              <a:solidFill>
                <a:schemeClr val="dk1"/>
              </a:solidFill>
            </a:endParaRPr>
          </a:p>
          <a:p>
            <a:pPr lvl="0">
              <a:spcBef>
                <a:spcPts val="0"/>
              </a:spcBef>
              <a:buNone/>
            </a:pPr>
            <a:endParaRPr/>
          </a:p>
        </p:txBody>
      </p:sp>
      <p:sp>
        <p:nvSpPr>
          <p:cNvPr id="88" name="Shape 88"/>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057252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Shape 10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2" name="Shape 10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b="1"/>
              <a:t>Reason #2 - BC Ministry of Education: “prepare students for future undefined occupations with a transferrable skill set”</a:t>
            </a:r>
          </a:p>
          <a:p>
            <a:pPr lvl="0">
              <a:spcBef>
                <a:spcPts val="0"/>
              </a:spcBef>
              <a:buNone/>
            </a:pPr>
            <a:r>
              <a:rPr lang="en"/>
              <a:t> from University of Phoenix, Institute for the Future http://www.iftf.org/futureworkskills/</a:t>
            </a:r>
          </a:p>
        </p:txBody>
      </p:sp>
    </p:spTree>
    <p:extLst>
      <p:ext uri="{BB962C8B-B14F-4D97-AF65-F5344CB8AC3E}">
        <p14:creationId xmlns:p14="http://schemas.microsoft.com/office/powerpoint/2010/main" val="29990193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Shape 115"/>
          <p:cNvSpPr txBox="1">
            <a:spLocks noGrp="1"/>
          </p:cNvSpPr>
          <p:nvPr>
            <p:ph type="body" idx="1"/>
          </p:nvPr>
        </p:nvSpPr>
        <p:spPr>
          <a:xfrm>
            <a:off x="685800" y="4400550"/>
            <a:ext cx="5486399" cy="3600450"/>
          </a:xfrm>
          <a:prstGeom prst="rect">
            <a:avLst/>
          </a:prstGeom>
          <a:noFill/>
          <a:ln>
            <a:noFill/>
          </a:ln>
        </p:spPr>
        <p:txBody>
          <a:bodyPr lIns="91425" tIns="91425" rIns="91425" bIns="91425" anchor="ctr" anchorCtr="0">
            <a:noAutofit/>
          </a:bodyPr>
          <a:lstStyle/>
          <a:p>
            <a:pPr lvl="0" rtl="0">
              <a:spcBef>
                <a:spcPts val="0"/>
              </a:spcBef>
              <a:buClr>
                <a:schemeClr val="dk1"/>
              </a:buClr>
              <a:buSzPct val="100000"/>
              <a:buFont typeface="Arial"/>
              <a:buNone/>
            </a:pPr>
            <a:r>
              <a:rPr lang="en" sz="1100" b="1">
                <a:solidFill>
                  <a:schemeClr val="dk1"/>
                </a:solidFill>
              </a:rPr>
              <a:t>Reason #3 - BC Ministry of Education: “tapping into the passion of youth”  </a:t>
            </a:r>
          </a:p>
          <a:p>
            <a:pPr lvl="0">
              <a:spcBef>
                <a:spcPts val="0"/>
              </a:spcBef>
              <a:buNone/>
            </a:pPr>
            <a:endParaRPr/>
          </a:p>
        </p:txBody>
      </p:sp>
      <p:sp>
        <p:nvSpPr>
          <p:cNvPr id="116" name="Shape 11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96784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Shape 13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38" name="Shape 138"/>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 sz="1200">
                <a:solidFill>
                  <a:schemeClr val="dk1"/>
                </a:solidFill>
                <a:latin typeface="Calibri"/>
                <a:ea typeface="Calibri"/>
                <a:cs typeface="Calibri"/>
                <a:sym typeface="Calibri"/>
              </a:rPr>
              <a:t>Comment: use the poster</a:t>
            </a:r>
          </a:p>
          <a:p>
            <a:pPr marL="0" marR="0" lvl="0" indent="0" algn="l" rtl="0">
              <a:spcBef>
                <a:spcPts val="0"/>
              </a:spcBef>
              <a:buNone/>
            </a:pPr>
            <a:endParaRPr sz="1200">
              <a:solidFill>
                <a:schemeClr val="dk1"/>
              </a:solidFill>
              <a:latin typeface="Calibri"/>
              <a:ea typeface="Calibri"/>
              <a:cs typeface="Calibri"/>
              <a:sym typeface="Calibri"/>
            </a:endParaRPr>
          </a:p>
          <a:p>
            <a:pPr marL="0" marR="0" lvl="0" indent="0" algn="l" rtl="0">
              <a:spcBef>
                <a:spcPts val="0"/>
              </a:spcBef>
              <a:buSzPct val="25000"/>
              <a:buNone/>
            </a:pPr>
            <a:r>
              <a:rPr lang="en" sz="1200" b="0" i="0" u="none" strike="noStrike" cap="none">
                <a:solidFill>
                  <a:schemeClr val="dk1"/>
                </a:solidFill>
                <a:latin typeface="Calibri"/>
                <a:ea typeface="Calibri"/>
                <a:cs typeface="Calibri"/>
                <a:sym typeface="Calibri"/>
              </a:rPr>
              <a:t>FPPL – were foundational for the curriculum writing teams and here are three of the principles of learning we have chosen to share as these relate to the purpose of our day together….</a:t>
            </a:r>
          </a:p>
          <a:p>
            <a:pPr marL="228600" marR="0" lvl="0" indent="-228600" algn="l" rtl="0">
              <a:spcBef>
                <a:spcPts val="0"/>
              </a:spcBef>
              <a:buClr>
                <a:schemeClr val="dk1"/>
              </a:buClr>
              <a:buSzPct val="100000"/>
              <a:buFont typeface="Calibri"/>
              <a:buAutoNum type="arabicPeriod"/>
            </a:pPr>
            <a:r>
              <a:rPr lang="en" sz="1200" b="0" i="0" u="none" strike="noStrike" cap="none">
                <a:solidFill>
                  <a:schemeClr val="dk1"/>
                </a:solidFill>
                <a:latin typeface="Calibri"/>
                <a:ea typeface="Calibri"/>
                <a:cs typeface="Calibri"/>
                <a:sym typeface="Calibri"/>
              </a:rPr>
              <a:t>…we need to give ourselves and our students permission to take time and have patience in this learning journey</a:t>
            </a:r>
          </a:p>
          <a:p>
            <a:pPr marL="228600" marR="0" lvl="0" indent="-228600" algn="l" rtl="0">
              <a:spcBef>
                <a:spcPts val="0"/>
              </a:spcBef>
              <a:buClr>
                <a:schemeClr val="dk1"/>
              </a:buClr>
              <a:buSzPct val="100000"/>
              <a:buFont typeface="Calibri"/>
              <a:buAutoNum type="arabicPeriod"/>
            </a:pPr>
            <a:r>
              <a:rPr lang="en" sz="1200" b="0" i="0" u="none" strike="noStrike" cap="none">
                <a:solidFill>
                  <a:schemeClr val="dk1"/>
                </a:solidFill>
                <a:latin typeface="Calibri"/>
                <a:ea typeface="Calibri"/>
                <a:cs typeface="Calibri"/>
                <a:sym typeface="Calibri"/>
              </a:rPr>
              <a:t>…both for students and teachers…understanding each individual and their unique learning styles and abilities</a:t>
            </a:r>
          </a:p>
          <a:p>
            <a:pPr marL="228600" marR="0" lvl="0" indent="-228600" algn="l" rtl="0">
              <a:spcBef>
                <a:spcPts val="0"/>
              </a:spcBef>
              <a:buClr>
                <a:schemeClr val="dk1"/>
              </a:buClr>
              <a:buSzPct val="100000"/>
              <a:buFont typeface="Calibri"/>
              <a:buAutoNum type="arabicPeriod"/>
            </a:pPr>
            <a:r>
              <a:rPr lang="en" sz="1200" b="0" i="0" u="none" strike="noStrike" cap="none">
                <a:solidFill>
                  <a:schemeClr val="dk1"/>
                </a:solidFill>
                <a:latin typeface="Calibri"/>
                <a:ea typeface="Calibri"/>
                <a:cs typeface="Calibri"/>
                <a:sym typeface="Calibri"/>
              </a:rPr>
              <a:t>…recognizing that learning and being doesn’t happen in a vacuum and is part of the larger whole</a:t>
            </a:r>
          </a:p>
          <a:p>
            <a:pPr marR="0" lvl="0" algn="l" rtl="0">
              <a:spcBef>
                <a:spcPts val="0"/>
              </a:spcBef>
              <a:buNone/>
            </a:pPr>
            <a:r>
              <a:rPr lang="en"/>
              <a:t>You may want to have the poster available so parents can view all nine principles. Emphasis that these principles are not ‘unique’ and align with educational values shared by many nations.</a:t>
            </a:r>
          </a:p>
          <a:p>
            <a:pPr marL="0" marR="0" lvl="0" indent="0" algn="l" rtl="0">
              <a:spcBef>
                <a:spcPts val="0"/>
              </a:spcBef>
              <a:buNone/>
            </a:pPr>
            <a:endParaRPr sz="1200" b="0" i="0" u="none" strike="noStrike" cap="none">
              <a:solidFill>
                <a:schemeClr val="dk1"/>
              </a:solidFill>
              <a:latin typeface="Calibri"/>
              <a:ea typeface="Calibri"/>
              <a:cs typeface="Calibri"/>
              <a:sym typeface="Calibri"/>
            </a:endParaRPr>
          </a:p>
        </p:txBody>
      </p:sp>
      <p:sp>
        <p:nvSpPr>
          <p:cNvPr id="139" name="Shape 139"/>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 sz="1200">
                <a:solidFill>
                  <a:srgbClr val="000000"/>
                </a:solidFill>
                <a:latin typeface="Calibri"/>
                <a:ea typeface="Calibri"/>
                <a:cs typeface="Calibri"/>
                <a:sym typeface="Calibri"/>
              </a:rPr>
              <a:t>7</a:t>
            </a:fld>
            <a:endParaRPr lang="en" sz="120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1807688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Shape 146"/>
          <p:cNvSpPr txBox="1">
            <a:spLocks noGrp="1"/>
          </p:cNvSpPr>
          <p:nvPr>
            <p:ph type="body" idx="1"/>
          </p:nvPr>
        </p:nvSpPr>
        <p:spPr>
          <a:xfrm>
            <a:off x="685800" y="4400550"/>
            <a:ext cx="5486400" cy="3600600"/>
          </a:xfrm>
          <a:prstGeom prst="rect">
            <a:avLst/>
          </a:prstGeom>
          <a:noFill/>
          <a:ln>
            <a:noFill/>
          </a:ln>
        </p:spPr>
        <p:txBody>
          <a:bodyPr lIns="91425" tIns="91425" rIns="91425" bIns="91425" anchor="ctr" anchorCtr="0">
            <a:noAutofit/>
          </a:bodyPr>
          <a:lstStyle/>
          <a:p>
            <a:pPr lvl="0" rtl="0">
              <a:spcBef>
                <a:spcPts val="0"/>
              </a:spcBef>
              <a:buNone/>
            </a:pPr>
            <a:r>
              <a:rPr lang="en"/>
              <a:t>Information from: </a:t>
            </a:r>
            <a:r>
              <a:rPr lang="en" sz="2100" u="sng">
                <a:solidFill>
                  <a:schemeClr val="hlink"/>
                </a:solidFill>
                <a:latin typeface="Calibri"/>
                <a:ea typeface="Calibri"/>
                <a:cs typeface="Calibri"/>
                <a:sym typeface="Calibri"/>
                <a:hlinkClick r:id="rId3"/>
              </a:rPr>
              <a:t>http://engage.gov.bc.ca/yourkidsprogress/en/whychange/</a:t>
            </a:r>
          </a:p>
          <a:p>
            <a:pPr lvl="0" rtl="0">
              <a:spcBef>
                <a:spcPts val="0"/>
              </a:spcBef>
              <a:buNone/>
            </a:pPr>
            <a:endParaRPr/>
          </a:p>
        </p:txBody>
      </p:sp>
      <p:sp>
        <p:nvSpPr>
          <p:cNvPr id="147" name="Shape 14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626904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Shape 16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68" name="Shape 168"/>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 sz="1200" b="1">
                <a:solidFill>
                  <a:schemeClr val="dk1"/>
                </a:solidFill>
                <a:latin typeface="Calibri"/>
                <a:ea typeface="Calibri"/>
                <a:cs typeface="Calibri"/>
                <a:sym typeface="Calibri"/>
              </a:rPr>
              <a:t>Comment: We did this with staff and then with PAC, then shared responses which showed we were on the same page.</a:t>
            </a:r>
          </a:p>
          <a:p>
            <a:pPr marL="0" marR="0" lvl="0" indent="0" algn="l" rtl="0">
              <a:spcBef>
                <a:spcPts val="0"/>
              </a:spcBef>
              <a:buSzPct val="25000"/>
              <a:buNone/>
            </a:pPr>
            <a:r>
              <a:rPr lang="en" sz="1200" b="1">
                <a:solidFill>
                  <a:schemeClr val="dk1"/>
                </a:solidFill>
                <a:latin typeface="Calibri"/>
                <a:ea typeface="Calibri"/>
                <a:cs typeface="Calibri"/>
                <a:sym typeface="Calibri"/>
              </a:rPr>
              <a:t>Consider starting with this an inspiration for WHY?</a:t>
            </a:r>
          </a:p>
          <a:p>
            <a:pPr marL="0" marR="0" lvl="0" indent="0" algn="l" rtl="0">
              <a:spcBef>
                <a:spcPts val="0"/>
              </a:spcBef>
              <a:buNone/>
            </a:pPr>
            <a:endParaRPr sz="1200" b="1">
              <a:solidFill>
                <a:schemeClr val="dk1"/>
              </a:solidFill>
              <a:latin typeface="Calibri"/>
              <a:ea typeface="Calibri"/>
              <a:cs typeface="Calibri"/>
              <a:sym typeface="Calibri"/>
            </a:endParaRPr>
          </a:p>
          <a:p>
            <a:pPr marL="0" marR="0" lvl="0" indent="0" algn="l" rtl="0">
              <a:spcBef>
                <a:spcPts val="0"/>
              </a:spcBef>
              <a:buSzPct val="25000"/>
              <a:buNone/>
            </a:pPr>
            <a:r>
              <a:rPr lang="en" sz="1200" b="1" i="0" u="none" strike="noStrike" cap="none">
                <a:solidFill>
                  <a:schemeClr val="dk1"/>
                </a:solidFill>
                <a:latin typeface="Calibri"/>
                <a:ea typeface="Calibri"/>
                <a:cs typeface="Calibri"/>
                <a:sym typeface="Calibri"/>
              </a:rPr>
              <a:t>Table Talk Activity </a:t>
            </a:r>
            <a:r>
              <a:rPr lang="en" sz="1200" b="0" i="0" u="none" strike="noStrike" cap="none">
                <a:solidFill>
                  <a:schemeClr val="dk1"/>
                </a:solidFill>
                <a:latin typeface="Calibri"/>
                <a:ea typeface="Calibri"/>
                <a:cs typeface="Calibri"/>
                <a:sym typeface="Calibri"/>
              </a:rPr>
              <a:t>– emphasis on ‘Who do you want them to BE’ and not ‘achieved’ </a:t>
            </a:r>
            <a:r>
              <a:rPr lang="en" sz="1200">
                <a:solidFill>
                  <a:schemeClr val="dk1"/>
                </a:solidFill>
                <a:latin typeface="Calibri"/>
                <a:ea typeface="Calibri"/>
                <a:cs typeface="Calibri"/>
                <a:sym typeface="Calibri"/>
              </a:rPr>
              <a:t>not</a:t>
            </a:r>
            <a:r>
              <a:rPr lang="en" sz="1200" b="0" i="0" u="none" strike="noStrike" cap="none">
                <a:solidFill>
                  <a:schemeClr val="dk1"/>
                </a:solidFill>
                <a:latin typeface="Calibri"/>
                <a:ea typeface="Calibri"/>
                <a:cs typeface="Calibri"/>
                <a:sym typeface="Calibri"/>
              </a:rPr>
              <a:t> ‘What do you want them to DO’?</a:t>
            </a:r>
          </a:p>
          <a:p>
            <a:pPr marL="0" marR="0" lvl="0" indent="0" algn="l" rtl="0">
              <a:spcBef>
                <a:spcPts val="0"/>
              </a:spcBef>
              <a:buSzPct val="25000"/>
              <a:buNone/>
            </a:pPr>
            <a:r>
              <a:rPr lang="en" sz="1200" b="0" i="0" u="none" strike="noStrike" cap="none">
                <a:solidFill>
                  <a:schemeClr val="dk1"/>
                </a:solidFill>
                <a:latin typeface="Calibri"/>
                <a:ea typeface="Calibri"/>
                <a:cs typeface="Calibri"/>
                <a:sym typeface="Calibri"/>
              </a:rPr>
              <a:t>Describe in a single word or short phrase. Write them on a white board or poster paper or sticky notes to reinforce the vision over the course of the presentation…</a:t>
            </a:r>
          </a:p>
          <a:p>
            <a:pPr marL="0" marR="0" lvl="0" indent="0" algn="l" rtl="0">
              <a:spcBef>
                <a:spcPts val="0"/>
              </a:spcBef>
              <a:buSzPct val="25000"/>
              <a:buNone/>
            </a:pPr>
            <a:r>
              <a:rPr lang="en" sz="1200" b="1" i="0" u="none" strike="noStrike" cap="none">
                <a:solidFill>
                  <a:schemeClr val="dk1"/>
                </a:solidFill>
                <a:latin typeface="Calibri"/>
                <a:ea typeface="Calibri"/>
                <a:cs typeface="Calibri"/>
                <a:sym typeface="Calibri"/>
              </a:rPr>
              <a:t>Then, Response</a:t>
            </a:r>
            <a:r>
              <a:rPr lang="en" sz="1200" b="0" i="0" u="none" strike="noStrike" cap="none">
                <a:solidFill>
                  <a:schemeClr val="dk1"/>
                </a:solidFill>
                <a:latin typeface="Calibri"/>
                <a:ea typeface="Calibri"/>
                <a:cs typeface="Calibri"/>
                <a:sym typeface="Calibri"/>
              </a:rPr>
              <a:t> – stand, then ‘popcorn’ – calling out words – presenter to </a:t>
            </a:r>
            <a:r>
              <a:rPr lang="en" sz="1200">
                <a:solidFill>
                  <a:schemeClr val="dk1"/>
                </a:solidFill>
                <a:latin typeface="Calibri"/>
                <a:ea typeface="Calibri"/>
                <a:cs typeface="Calibri"/>
                <a:sym typeface="Calibri"/>
              </a:rPr>
              <a:t>colelct words on a poster paper or whiteboard to refer to for the rest of the presentation.</a:t>
            </a:r>
          </a:p>
        </p:txBody>
      </p:sp>
      <p:sp>
        <p:nvSpPr>
          <p:cNvPr id="169" name="Shape 169"/>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 sz="1200">
                <a:solidFill>
                  <a:srgbClr val="000000"/>
                </a:solidFill>
                <a:latin typeface="Calibri"/>
                <a:ea typeface="Calibri"/>
                <a:cs typeface="Calibri"/>
                <a:sym typeface="Calibri"/>
              </a:rPr>
              <a:t>9</a:t>
            </a:fld>
            <a:endParaRPr lang="en" sz="120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42502683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744575"/>
            <a:ext cx="8520600" cy="2052600"/>
          </a:xfrm>
          <a:prstGeom prst="rect">
            <a:avLst/>
          </a:prstGeom>
        </p:spPr>
        <p:txBody>
          <a:bodyPr lIns="91425" tIns="91425" rIns="91425" bIns="91425" anchor="b" anchorCtr="0"/>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a:endParaRPr/>
          </a:p>
        </p:txBody>
      </p:sp>
      <p:sp>
        <p:nvSpPr>
          <p:cNvPr id="11" name="Shape 11"/>
          <p:cNvSpPr txBox="1">
            <a:spLocks noGrp="1"/>
          </p:cNvSpPr>
          <p:nvPr>
            <p:ph type="subTitle" idx="1"/>
          </p:nvPr>
        </p:nvSpPr>
        <p:spPr>
          <a:xfrm>
            <a:off x="311700" y="2834125"/>
            <a:ext cx="8520600" cy="7926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a:endParaRPr/>
          </a:p>
        </p:txBody>
      </p:sp>
      <p:sp>
        <p:nvSpPr>
          <p:cNvPr id="12" name="Shape 12"/>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311700" y="1106125"/>
            <a:ext cx="8520600" cy="1963500"/>
          </a:xfrm>
          <a:prstGeom prst="rect">
            <a:avLst/>
          </a:prstGeom>
        </p:spPr>
        <p:txBody>
          <a:bodyPr lIns="91425" tIns="91425" rIns="91425" bIns="91425" anchor="b" anchorCtr="0"/>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a:endParaRPr/>
          </a:p>
        </p:txBody>
      </p:sp>
      <p:sp>
        <p:nvSpPr>
          <p:cNvPr id="46" name="Shape 46"/>
          <p:cNvSpPr txBox="1">
            <a:spLocks noGrp="1"/>
          </p:cNvSpPr>
          <p:nvPr>
            <p:ph type="body" idx="1"/>
          </p:nvPr>
        </p:nvSpPr>
        <p:spPr>
          <a:xfrm>
            <a:off x="311700" y="3152225"/>
            <a:ext cx="8520600" cy="13008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47" name="Shape 4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50"/>
        <p:cNvGrpSpPr/>
        <p:nvPr/>
      </p:nvGrpSpPr>
      <p:grpSpPr>
        <a:xfrm>
          <a:off x="0" y="0"/>
          <a:ext cx="0" cy="0"/>
          <a:chOff x="0" y="0"/>
          <a:chExt cx="0" cy="0"/>
        </a:xfrm>
      </p:grpSpPr>
      <p:sp>
        <p:nvSpPr>
          <p:cNvPr id="51" name="Shape 51"/>
          <p:cNvSpPr txBox="1">
            <a:spLocks noGrp="1"/>
          </p:cNvSpPr>
          <p:nvPr>
            <p:ph type="title"/>
          </p:nvPr>
        </p:nvSpPr>
        <p:spPr>
          <a:xfrm>
            <a:off x="628650" y="273843"/>
            <a:ext cx="7886700" cy="994200"/>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3300" b="0" i="0" u="none" strike="noStrike" cap="none">
                <a:solidFill>
                  <a:schemeClr val="dk1"/>
                </a:solidFill>
                <a:latin typeface="Calibri"/>
                <a:ea typeface="Calibri"/>
                <a:cs typeface="Calibri"/>
                <a:sym typeface="Calibri"/>
              </a:defRPr>
            </a:lvl1pPr>
            <a:lvl2pPr lvl="1" indent="0" rtl="0">
              <a:spcBef>
                <a:spcPts val="0"/>
              </a:spcBef>
              <a:buNone/>
              <a:defRPr sz="1400"/>
            </a:lvl2pPr>
            <a:lvl3pPr lvl="2" indent="0" rtl="0">
              <a:spcBef>
                <a:spcPts val="0"/>
              </a:spcBef>
              <a:buNone/>
              <a:defRPr sz="1400"/>
            </a:lvl3pPr>
            <a:lvl4pPr lvl="3" indent="0" rtl="0">
              <a:spcBef>
                <a:spcPts val="0"/>
              </a:spcBef>
              <a:buNone/>
              <a:defRPr sz="1400"/>
            </a:lvl4pPr>
            <a:lvl5pPr lvl="4" indent="0" rtl="0">
              <a:spcBef>
                <a:spcPts val="0"/>
              </a:spcBef>
              <a:buNone/>
              <a:defRPr sz="1400"/>
            </a:lvl5pPr>
            <a:lvl6pPr lvl="5" indent="0" rtl="0">
              <a:spcBef>
                <a:spcPts val="0"/>
              </a:spcBef>
              <a:buNone/>
              <a:defRPr sz="1400"/>
            </a:lvl6pPr>
            <a:lvl7pPr lvl="6" indent="0" rtl="0">
              <a:spcBef>
                <a:spcPts val="0"/>
              </a:spcBef>
              <a:buNone/>
              <a:defRPr sz="1400"/>
            </a:lvl7pPr>
            <a:lvl8pPr lvl="7" indent="0" rtl="0">
              <a:spcBef>
                <a:spcPts val="0"/>
              </a:spcBef>
              <a:buNone/>
              <a:defRPr sz="1400"/>
            </a:lvl8pPr>
            <a:lvl9pPr lvl="8" indent="0" rtl="0">
              <a:spcBef>
                <a:spcPts val="0"/>
              </a:spcBef>
              <a:buNone/>
              <a:defRPr sz="1400"/>
            </a:lvl9pPr>
          </a:lstStyle>
          <a:p>
            <a:endParaRPr/>
          </a:p>
        </p:txBody>
      </p:sp>
      <p:sp>
        <p:nvSpPr>
          <p:cNvPr id="52" name="Shape 52"/>
          <p:cNvSpPr txBox="1">
            <a:spLocks noGrp="1"/>
          </p:cNvSpPr>
          <p:nvPr>
            <p:ph type="body" idx="1"/>
          </p:nvPr>
        </p:nvSpPr>
        <p:spPr>
          <a:xfrm>
            <a:off x="628650" y="1369218"/>
            <a:ext cx="7886700" cy="3263400"/>
          </a:xfrm>
          <a:prstGeom prst="rect">
            <a:avLst/>
          </a:prstGeom>
          <a:noFill/>
          <a:ln>
            <a:noFill/>
          </a:ln>
        </p:spPr>
        <p:txBody>
          <a:bodyPr lIns="91425" tIns="91425" rIns="91425" bIns="91425" anchor="t" anchorCtr="0"/>
          <a:lstStyle>
            <a:lvl1pPr marL="177800" marR="0" lvl="0" indent="-38100" algn="l" rtl="0">
              <a:lnSpc>
                <a:spcPct val="90000"/>
              </a:lnSpc>
              <a:spcBef>
                <a:spcPts val="80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20700" marR="0" lvl="1" indent="-63500" algn="l" rtl="0">
              <a:lnSpc>
                <a:spcPct val="90000"/>
              </a:lnSpc>
              <a:spcBef>
                <a:spcPts val="4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63600" marR="0" lvl="2" indent="-76200" algn="l" rtl="0">
              <a:lnSpc>
                <a:spcPct val="90000"/>
              </a:lnSpc>
              <a:spcBef>
                <a:spcPts val="4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6500" marR="0" lvl="3"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4pPr>
            <a:lvl5pPr marL="1549400" marR="0" lvl="4"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5pPr>
            <a:lvl6pPr marL="1892300" marR="0" lvl="5"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6pPr>
            <a:lvl7pPr marL="2235200" marR="0" lvl="6"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7pPr>
            <a:lvl8pPr marL="2578100" marR="0" lvl="7"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8pPr>
            <a:lvl9pPr marL="2921000" marR="0" lvl="8"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dt" idx="10"/>
          </p:nvPr>
        </p:nvSpPr>
        <p:spPr>
          <a:xfrm>
            <a:off x="628650" y="4767262"/>
            <a:ext cx="2057400" cy="273900"/>
          </a:xfrm>
          <a:prstGeom prst="rect">
            <a:avLst/>
          </a:prstGeom>
          <a:noFill/>
          <a:ln>
            <a:noFill/>
          </a:ln>
        </p:spPr>
        <p:txBody>
          <a:bodyPr lIns="91425" tIns="91425" rIns="91425" bIns="91425" anchor="ctr" anchorCtr="0"/>
          <a:lstStyle>
            <a:lvl1pPr marL="0" marR="0" lvl="0" indent="0" algn="l" rtl="0">
              <a:spcBef>
                <a:spcPts val="0"/>
              </a:spcBef>
              <a:buNone/>
              <a:defRPr sz="900" b="0" i="0" u="none" strike="noStrike" cap="none">
                <a:solidFill>
                  <a:srgbClr val="888888"/>
                </a:solidFill>
                <a:latin typeface="Calibri"/>
                <a:ea typeface="Calibri"/>
                <a:cs typeface="Calibri"/>
                <a:sym typeface="Calibri"/>
              </a:defRPr>
            </a:lvl1pPr>
            <a:lvl2pPr marL="342900" marR="0" lvl="1" indent="0" algn="l" rtl="0">
              <a:spcBef>
                <a:spcPts val="0"/>
              </a:spcBef>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buNone/>
              <a:defRPr sz="1400" b="0" i="0" u="none" strike="noStrike" cap="none">
                <a:solidFill>
                  <a:schemeClr val="dk1"/>
                </a:solidFill>
                <a:latin typeface="Calibri"/>
                <a:ea typeface="Calibri"/>
                <a:cs typeface="Calibri"/>
                <a:sym typeface="Calibri"/>
              </a:defRPr>
            </a:lvl9pPr>
          </a:lstStyle>
          <a:p>
            <a:endParaRPr/>
          </a:p>
        </p:txBody>
      </p:sp>
      <p:sp>
        <p:nvSpPr>
          <p:cNvPr id="54" name="Shape 54"/>
          <p:cNvSpPr txBox="1">
            <a:spLocks noGrp="1"/>
          </p:cNvSpPr>
          <p:nvPr>
            <p:ph type="ftr" idx="11"/>
          </p:nvPr>
        </p:nvSpPr>
        <p:spPr>
          <a:xfrm>
            <a:off x="3028950" y="4767262"/>
            <a:ext cx="3086100" cy="273900"/>
          </a:xfrm>
          <a:prstGeom prst="rect">
            <a:avLst/>
          </a:prstGeom>
          <a:noFill/>
          <a:ln>
            <a:noFill/>
          </a:ln>
        </p:spPr>
        <p:txBody>
          <a:bodyPr lIns="91425" tIns="91425" rIns="91425" bIns="91425" anchor="ctr" anchorCtr="0"/>
          <a:lstStyle>
            <a:lvl1pPr marL="0" marR="0" lvl="0" indent="0" algn="ctr" rtl="0">
              <a:spcBef>
                <a:spcPts val="0"/>
              </a:spcBef>
              <a:buNone/>
              <a:defRPr sz="900" b="0" i="0" u="none" strike="noStrike" cap="none">
                <a:solidFill>
                  <a:srgbClr val="888888"/>
                </a:solidFill>
                <a:latin typeface="Calibri"/>
                <a:ea typeface="Calibri"/>
                <a:cs typeface="Calibri"/>
                <a:sym typeface="Calibri"/>
              </a:defRPr>
            </a:lvl1pPr>
            <a:lvl2pPr marL="342900" marR="0" lvl="1" indent="0" algn="l" rtl="0">
              <a:spcBef>
                <a:spcPts val="0"/>
              </a:spcBef>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buNone/>
              <a:defRPr sz="1400" b="0" i="0" u="none" strike="noStrike" cap="none">
                <a:solidFill>
                  <a:schemeClr val="dk1"/>
                </a:solidFill>
                <a:latin typeface="Calibri"/>
                <a:ea typeface="Calibri"/>
                <a:cs typeface="Calibri"/>
                <a:sym typeface="Calibri"/>
              </a:defRPr>
            </a:lvl9pPr>
          </a:lstStyle>
          <a:p>
            <a:endParaRPr/>
          </a:p>
        </p:txBody>
      </p:sp>
      <p:sp>
        <p:nvSpPr>
          <p:cNvPr id="55" name="Shape 55"/>
          <p:cNvSpPr txBox="1">
            <a:spLocks noGrp="1"/>
          </p:cNvSpPr>
          <p:nvPr>
            <p:ph type="sldNum" idx="12"/>
          </p:nvPr>
        </p:nvSpPr>
        <p:spPr>
          <a:xfrm>
            <a:off x="6457950" y="4767262"/>
            <a:ext cx="2057400" cy="273900"/>
          </a:xfrm>
          <a:prstGeom prst="rect">
            <a:avLst/>
          </a:prstGeom>
          <a:noFill/>
          <a:ln>
            <a:noFill/>
          </a:ln>
        </p:spPr>
        <p:txBody>
          <a:bodyPr lIns="68575" tIns="34275" rIns="68575" bIns="34275" anchor="ctr" anchorCtr="0">
            <a:noAutofit/>
          </a:bodyPr>
          <a:lstStyle/>
          <a:p>
            <a:pPr marL="0" marR="0" lvl="0" indent="0" algn="r" rtl="0">
              <a:spcBef>
                <a:spcPts val="0"/>
              </a:spcBef>
              <a:buSzPct val="25000"/>
              <a:buNone/>
            </a:pPr>
            <a:fld id="{00000000-1234-1234-1234-123412341234}" type="slidenum">
              <a:rPr lang="en" sz="900" b="0" i="0" u="none" strike="noStrike" cap="none">
                <a:solidFill>
                  <a:srgbClr val="888888"/>
                </a:solidFill>
                <a:latin typeface="Calibri"/>
                <a:ea typeface="Calibri"/>
                <a:cs typeface="Calibri"/>
                <a:sym typeface="Calibri"/>
              </a:rPr>
              <a:t>‹#›</a:t>
            </a:fld>
            <a:endParaRPr lang="en" sz="9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150850"/>
            <a:ext cx="8520600" cy="841800"/>
          </a:xfrm>
          <a:prstGeom prst="rect">
            <a:avLst/>
          </a:prstGeom>
        </p:spPr>
        <p:txBody>
          <a:bodyPr lIns="91425" tIns="91425" rIns="91425" bIns="91425" anchor="ctr" anchorCtr="0"/>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a:endParaRPr/>
          </a:p>
        </p:txBody>
      </p:sp>
      <p:sp>
        <p:nvSpPr>
          <p:cNvPr id="15" name="Shape 15"/>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311700" y="1152475"/>
            <a:ext cx="8520600" cy="3416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3117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3" name="Shape 23"/>
          <p:cNvSpPr txBox="1">
            <a:spLocks noGrp="1"/>
          </p:cNvSpPr>
          <p:nvPr>
            <p:ph type="body" idx="2"/>
          </p:nvPr>
        </p:nvSpPr>
        <p:spPr>
          <a:xfrm>
            <a:off x="48324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4" name="Shape 2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7" name="Shape 2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555600"/>
            <a:ext cx="2808000" cy="755700"/>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0" name="Shape 30"/>
          <p:cNvSpPr txBox="1">
            <a:spLocks noGrp="1"/>
          </p:cNvSpPr>
          <p:nvPr>
            <p:ph type="body" idx="1"/>
          </p:nvPr>
        </p:nvSpPr>
        <p:spPr>
          <a:xfrm>
            <a:off x="311700" y="1389600"/>
            <a:ext cx="2808000" cy="31794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1" name="Shape 31"/>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450150"/>
            <a:ext cx="6367800" cy="4090800"/>
          </a:xfrm>
          <a:prstGeom prst="rect">
            <a:avLst/>
          </a:prstGeom>
        </p:spPr>
        <p:txBody>
          <a:bodyPr lIns="91425" tIns="91425" rIns="91425" bIns="91425" anchor="ctr" anchorCtr="0"/>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a:endParaRPr/>
          </a:p>
        </p:txBody>
      </p:sp>
      <p:sp>
        <p:nvSpPr>
          <p:cNvPr id="34" name="Shape 3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lIns="91425" tIns="91425" rIns="91425" bIns="91425" anchor="ctr" anchorCtr="0">
            <a:noAutofit/>
          </a:bodyPr>
          <a:lstStyle/>
          <a:p>
            <a:pPr lvl="0">
              <a:spcBef>
                <a:spcPts val="0"/>
              </a:spcBef>
              <a:buNone/>
            </a:pPr>
            <a:endParaRPr/>
          </a:p>
        </p:txBody>
      </p:sp>
      <p:sp>
        <p:nvSpPr>
          <p:cNvPr id="37" name="Shape 37"/>
          <p:cNvSpPr txBox="1">
            <a:spLocks noGrp="1"/>
          </p:cNvSpPr>
          <p:nvPr>
            <p:ph type="title"/>
          </p:nvPr>
        </p:nvSpPr>
        <p:spPr>
          <a:xfrm>
            <a:off x="265500" y="1233175"/>
            <a:ext cx="4045200" cy="1482300"/>
          </a:xfrm>
          <a:prstGeom prst="rect">
            <a:avLst/>
          </a:prstGeom>
        </p:spPr>
        <p:txBody>
          <a:bodyPr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38" name="Shape 38"/>
          <p:cNvSpPr txBox="1">
            <a:spLocks noGrp="1"/>
          </p:cNvSpPr>
          <p:nvPr>
            <p:ph type="subTitle" idx="1"/>
          </p:nvPr>
        </p:nvSpPr>
        <p:spPr>
          <a:xfrm>
            <a:off x="265500" y="2803075"/>
            <a:ext cx="4045200" cy="12351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39" name="Shape 39"/>
          <p:cNvSpPr txBox="1">
            <a:spLocks noGrp="1"/>
          </p:cNvSpPr>
          <p:nvPr>
            <p:ph type="body" idx="2"/>
          </p:nvPr>
        </p:nvSpPr>
        <p:spPr>
          <a:xfrm>
            <a:off x="4939500" y="724075"/>
            <a:ext cx="3837000" cy="3695100"/>
          </a:xfrm>
          <a:prstGeom prst="rect">
            <a:avLst/>
          </a:prstGeom>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0" name="Shape 40"/>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4230575"/>
            <a:ext cx="5998800" cy="605100"/>
          </a:xfrm>
          <a:prstGeom prst="rect">
            <a:avLst/>
          </a:prstGeom>
        </p:spPr>
        <p:txBody>
          <a:bodyPr lIns="91425" tIns="91425" rIns="91425" bIns="91425" anchor="ctr" anchorCtr="0"/>
          <a:lstStyle>
            <a:lvl1pPr lvl="0">
              <a:lnSpc>
                <a:spcPct val="100000"/>
              </a:lnSpc>
              <a:spcBef>
                <a:spcPts val="0"/>
              </a:spcBef>
              <a:spcAft>
                <a:spcPts val="0"/>
              </a:spcAft>
              <a:buNone/>
              <a:defRPr/>
            </a:lvl1pPr>
          </a:lstStyle>
          <a:p>
            <a:endParaRPr/>
          </a:p>
        </p:txBody>
      </p:sp>
      <p:sp>
        <p:nvSpPr>
          <p:cNvPr id="43" name="Shape 43"/>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lIns="91425" tIns="91425" rIns="91425" bIns="91425" anchor="t" anchorCtr="0"/>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2"/>
              </a:buClr>
              <a:buSzPct val="100000"/>
              <a:defRPr sz="1800">
                <a:solidFill>
                  <a:schemeClr val="dk2"/>
                </a:solidFill>
              </a:defRPr>
            </a:lvl1pPr>
            <a:lvl2pPr lvl="1">
              <a:lnSpc>
                <a:spcPct val="115000"/>
              </a:lnSpc>
              <a:spcBef>
                <a:spcPts val="0"/>
              </a:spcBef>
              <a:spcAft>
                <a:spcPts val="1600"/>
              </a:spcAft>
              <a:buClr>
                <a:schemeClr val="dk2"/>
              </a:buClr>
              <a:defRPr>
                <a:solidFill>
                  <a:schemeClr val="dk2"/>
                </a:solidFill>
              </a:defRPr>
            </a:lvl2pPr>
            <a:lvl3pPr lvl="2">
              <a:lnSpc>
                <a:spcPct val="115000"/>
              </a:lnSpc>
              <a:spcBef>
                <a:spcPts val="0"/>
              </a:spcBef>
              <a:spcAft>
                <a:spcPts val="1600"/>
              </a:spcAft>
              <a:buClr>
                <a:schemeClr val="dk2"/>
              </a:buClr>
              <a:defRPr>
                <a:solidFill>
                  <a:schemeClr val="dk2"/>
                </a:solidFill>
              </a:defRPr>
            </a:lvl3pPr>
            <a:lvl4pPr lvl="3">
              <a:lnSpc>
                <a:spcPct val="115000"/>
              </a:lnSpc>
              <a:spcBef>
                <a:spcPts val="0"/>
              </a:spcBef>
              <a:spcAft>
                <a:spcPts val="1600"/>
              </a:spcAft>
              <a:buClr>
                <a:schemeClr val="dk2"/>
              </a:buClr>
              <a:defRPr>
                <a:solidFill>
                  <a:schemeClr val="dk2"/>
                </a:solidFill>
              </a:defRPr>
            </a:lvl4pPr>
            <a:lvl5pPr lvl="4">
              <a:lnSpc>
                <a:spcPct val="115000"/>
              </a:lnSpc>
              <a:spcBef>
                <a:spcPts val="0"/>
              </a:spcBef>
              <a:spcAft>
                <a:spcPts val="1600"/>
              </a:spcAft>
              <a:buClr>
                <a:schemeClr val="dk2"/>
              </a:buClr>
              <a:defRPr>
                <a:solidFill>
                  <a:schemeClr val="dk2"/>
                </a:solidFill>
              </a:defRPr>
            </a:lvl5pPr>
            <a:lvl6pPr lvl="5">
              <a:lnSpc>
                <a:spcPct val="115000"/>
              </a:lnSpc>
              <a:spcBef>
                <a:spcPts val="0"/>
              </a:spcBef>
              <a:spcAft>
                <a:spcPts val="1600"/>
              </a:spcAft>
              <a:buClr>
                <a:schemeClr val="dk2"/>
              </a:buClr>
              <a:defRPr>
                <a:solidFill>
                  <a:schemeClr val="dk2"/>
                </a:solidFill>
              </a:defRPr>
            </a:lvl6pPr>
            <a:lvl7pPr lvl="6">
              <a:lnSpc>
                <a:spcPct val="115000"/>
              </a:lnSpc>
              <a:spcBef>
                <a:spcPts val="0"/>
              </a:spcBef>
              <a:spcAft>
                <a:spcPts val="1600"/>
              </a:spcAft>
              <a:buClr>
                <a:schemeClr val="dk2"/>
              </a:buClr>
              <a:defRPr>
                <a:solidFill>
                  <a:schemeClr val="dk2"/>
                </a:solidFill>
              </a:defRPr>
            </a:lvl7pPr>
            <a:lvl8pPr lvl="7">
              <a:lnSpc>
                <a:spcPct val="115000"/>
              </a:lnSpc>
              <a:spcBef>
                <a:spcPts val="0"/>
              </a:spcBef>
              <a:spcAft>
                <a:spcPts val="1600"/>
              </a:spcAft>
              <a:buClr>
                <a:schemeClr val="dk2"/>
              </a:buClr>
              <a:defRPr>
                <a:solidFill>
                  <a:schemeClr val="dk2"/>
                </a:solidFill>
              </a:defRPr>
            </a:lvl8pPr>
            <a:lvl9pPr lvl="8">
              <a:lnSpc>
                <a:spcPct val="115000"/>
              </a:lnSpc>
              <a:spcBef>
                <a:spcPts val="0"/>
              </a:spcBef>
              <a:spcAft>
                <a:spcPts val="1600"/>
              </a:spcAft>
              <a:buClr>
                <a:schemeClr val="dk2"/>
              </a:buClr>
              <a:defRPr>
                <a:solidFill>
                  <a:schemeClr val="dk2"/>
                </a:solidFill>
              </a:defRPr>
            </a:lvl9pPr>
          </a:lstStyle>
          <a:p>
            <a:endParaRPr/>
          </a:p>
        </p:txBody>
      </p:sp>
      <p:sp>
        <p:nvSpPr>
          <p:cNvPr id="8" name="Shape 8"/>
          <p:cNvSpPr txBox="1">
            <a:spLocks noGrp="1"/>
          </p:cNvSpPr>
          <p:nvPr>
            <p:ph type="sldNum" idx="12"/>
          </p:nvPr>
        </p:nvSpPr>
        <p:spPr>
          <a:xfrm>
            <a:off x="8472457" y="4663216"/>
            <a:ext cx="548700"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dk2"/>
                </a:solidFill>
              </a:rPr>
              <a:t>‹#›</a:t>
            </a:fld>
            <a:endParaRPr lang="en" sz="1000">
              <a:solidFill>
                <a:schemeClr val="dk2"/>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1.xml"/><Relationship Id="rId4" Type="http://schemas.openxmlformats.org/officeDocument/2006/relationships/hyperlink" Target="https://www.youtube.com/watch?v=tJkR78GljhI"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11.xml"/><Relationship Id="rId4" Type="http://schemas.openxmlformats.org/officeDocument/2006/relationships/hyperlink" Target="https://www.youtube.com/watch?v=uP4ndQ5ckoY"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hyperlink" Target="http://www.casel.org/wp-content/uploads/2016/01/meta-analysis-child-development-1.pdf" TargetMode="External"/><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3.xml"/><Relationship Id="rId1" Type="http://schemas.openxmlformats.org/officeDocument/2006/relationships/slideLayout" Target="../slideLayouts/slideLayout11.xml"/><Relationship Id="rId5" Type="http://schemas.openxmlformats.org/officeDocument/2006/relationships/image" Target="../media/image23.jpg"/><Relationship Id="rId4" Type="http://schemas.openxmlformats.org/officeDocument/2006/relationships/image" Target="../media/image22.jpg"/></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4.xml"/><Relationship Id="rId1" Type="http://schemas.openxmlformats.org/officeDocument/2006/relationships/slideLayout" Target="../slideLayouts/slideLayout11.xml"/><Relationship Id="rId4" Type="http://schemas.openxmlformats.org/officeDocument/2006/relationships/image" Target="../media/image25.gif"/></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Shape 61"/>
          <p:cNvPicPr preferRelativeResize="0"/>
          <p:nvPr/>
        </p:nvPicPr>
        <p:blipFill>
          <a:blip r:embed="rId3">
            <a:alphaModFix/>
          </a:blip>
          <a:stretch>
            <a:fillRect/>
          </a:stretch>
        </p:blipFill>
        <p:spPr>
          <a:xfrm>
            <a:off x="4414800" y="2126300"/>
            <a:ext cx="4534624" cy="2645199"/>
          </a:xfrm>
          <a:prstGeom prst="rect">
            <a:avLst/>
          </a:prstGeom>
          <a:noFill/>
          <a:ln>
            <a:noFill/>
          </a:ln>
        </p:spPr>
      </p:pic>
      <p:sp>
        <p:nvSpPr>
          <p:cNvPr id="62" name="Shape 62"/>
          <p:cNvSpPr/>
          <p:nvPr/>
        </p:nvSpPr>
        <p:spPr>
          <a:xfrm>
            <a:off x="4217" y="14850"/>
            <a:ext cx="9144000" cy="2246700"/>
          </a:xfrm>
          <a:prstGeom prst="rect">
            <a:avLst/>
          </a:prstGeom>
          <a:solidFill>
            <a:srgbClr val="94DA67"/>
          </a:solidFill>
          <a:ln w="9525" cap="flat" cmpd="sng">
            <a:solidFill>
              <a:srgbClr val="86EE7D"/>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pic>
        <p:nvPicPr>
          <p:cNvPr id="63" name="Shape 63"/>
          <p:cNvPicPr preferRelativeResize="0"/>
          <p:nvPr/>
        </p:nvPicPr>
        <p:blipFill>
          <a:blip r:embed="rId4">
            <a:alphaModFix/>
          </a:blip>
          <a:stretch>
            <a:fillRect/>
          </a:stretch>
        </p:blipFill>
        <p:spPr>
          <a:xfrm>
            <a:off x="657324" y="3145374"/>
            <a:ext cx="3496574" cy="1564274"/>
          </a:xfrm>
          <a:prstGeom prst="rect">
            <a:avLst/>
          </a:prstGeom>
          <a:noFill/>
          <a:ln>
            <a:noFill/>
          </a:ln>
        </p:spPr>
      </p:pic>
      <p:sp>
        <p:nvSpPr>
          <p:cNvPr id="64" name="Shape 64"/>
          <p:cNvSpPr txBox="1">
            <a:spLocks noGrp="1"/>
          </p:cNvSpPr>
          <p:nvPr>
            <p:ph type="ctrTitle" idx="4294967295"/>
          </p:nvPr>
        </p:nvSpPr>
        <p:spPr>
          <a:xfrm>
            <a:off x="657325" y="-2"/>
            <a:ext cx="6858000" cy="1790700"/>
          </a:xfrm>
          <a:prstGeom prst="rect">
            <a:avLst/>
          </a:prstGeom>
          <a:noFill/>
          <a:ln>
            <a:noFill/>
          </a:ln>
        </p:spPr>
        <p:txBody>
          <a:bodyPr lIns="68575" tIns="34275" rIns="68575" bIns="34275" anchor="ctr" anchorCtr="0">
            <a:noAutofit/>
          </a:bodyPr>
          <a:lstStyle/>
          <a:p>
            <a:pPr marL="0" marR="0" lvl="0" indent="0" algn="l" rtl="0">
              <a:lnSpc>
                <a:spcPct val="90000"/>
              </a:lnSpc>
              <a:spcBef>
                <a:spcPts val="0"/>
              </a:spcBef>
              <a:buClr>
                <a:schemeClr val="dk1"/>
              </a:buClr>
              <a:buSzPct val="25000"/>
              <a:buFont typeface="Calibri"/>
              <a:buNone/>
            </a:pPr>
            <a:r>
              <a:rPr lang="en" sz="6000" b="1" i="0" u="none" strike="noStrike" cap="none">
                <a:solidFill>
                  <a:schemeClr val="dk1"/>
                </a:solidFill>
                <a:latin typeface="Amatic SC"/>
                <a:ea typeface="Amatic SC"/>
                <a:cs typeface="Amatic SC"/>
                <a:sym typeface="Amatic SC"/>
              </a:rPr>
              <a:t>The Redesigned Curriculum</a:t>
            </a:r>
          </a:p>
        </p:txBody>
      </p:sp>
      <p:sp>
        <p:nvSpPr>
          <p:cNvPr id="65" name="Shape 65"/>
          <p:cNvSpPr txBox="1">
            <a:spLocks noGrp="1"/>
          </p:cNvSpPr>
          <p:nvPr>
            <p:ph type="subTitle" idx="4294967295"/>
          </p:nvPr>
        </p:nvSpPr>
        <p:spPr>
          <a:xfrm>
            <a:off x="724898" y="1640700"/>
            <a:ext cx="6858000" cy="1241700"/>
          </a:xfrm>
          <a:prstGeom prst="rect">
            <a:avLst/>
          </a:prstGeom>
          <a:noFill/>
          <a:ln>
            <a:noFill/>
          </a:ln>
        </p:spPr>
        <p:txBody>
          <a:bodyPr lIns="68575" tIns="34275" rIns="68575" bIns="34275" anchor="t" anchorCtr="0">
            <a:noAutofit/>
          </a:bodyPr>
          <a:lstStyle/>
          <a:p>
            <a:pPr marL="177800" marR="0" lvl="0" indent="-171450" algn="l" rtl="0">
              <a:lnSpc>
                <a:spcPct val="90000"/>
              </a:lnSpc>
              <a:spcBef>
                <a:spcPts val="0"/>
              </a:spcBef>
              <a:spcAft>
                <a:spcPts val="0"/>
              </a:spcAft>
              <a:buClr>
                <a:schemeClr val="dk1"/>
              </a:buClr>
              <a:buSzPct val="100000"/>
              <a:buFont typeface="Arial"/>
              <a:buChar char="•"/>
            </a:pPr>
            <a:r>
              <a:rPr lang="en" sz="2100" b="0" i="0" u="none" strike="noStrike" cap="none" dirty="0">
                <a:solidFill>
                  <a:schemeClr val="dk1"/>
                </a:solidFill>
                <a:latin typeface="Calibri"/>
                <a:ea typeface="Calibri"/>
                <a:cs typeface="Calibri"/>
                <a:sym typeface="Calibri"/>
              </a:rPr>
              <a:t>parent presentation – opportunity for dialogue</a:t>
            </a:r>
          </a:p>
          <a:p>
            <a:pPr marL="177800" marR="0" lvl="0" indent="-171450" algn="l" rtl="0">
              <a:lnSpc>
                <a:spcPct val="90000"/>
              </a:lnSpc>
              <a:spcBef>
                <a:spcPts val="800"/>
              </a:spcBef>
              <a:buClr>
                <a:schemeClr val="dk1"/>
              </a:buClr>
              <a:buSzPct val="100000"/>
              <a:buFont typeface="Arial"/>
              <a:buNone/>
            </a:pPr>
            <a:endParaRPr sz="21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82"/>
        <p:cNvGrpSpPr/>
        <p:nvPr/>
      </p:nvGrpSpPr>
      <p:grpSpPr>
        <a:xfrm>
          <a:off x="0" y="0"/>
          <a:ext cx="0" cy="0"/>
          <a:chOff x="0" y="0"/>
          <a:chExt cx="0" cy="0"/>
        </a:xfrm>
      </p:grpSpPr>
      <p:pic>
        <p:nvPicPr>
          <p:cNvPr id="183" name="Shape 183"/>
          <p:cNvPicPr preferRelativeResize="0"/>
          <p:nvPr/>
        </p:nvPicPr>
        <p:blipFill rotWithShape="1">
          <a:blip r:embed="rId3">
            <a:alphaModFix/>
          </a:blip>
          <a:srcRect l="32475" t="6230" r="32472" b="6142"/>
          <a:stretch/>
        </p:blipFill>
        <p:spPr>
          <a:xfrm>
            <a:off x="0" y="0"/>
            <a:ext cx="4169229" cy="5291525"/>
          </a:xfrm>
          <a:prstGeom prst="rect">
            <a:avLst/>
          </a:prstGeom>
          <a:noFill/>
          <a:ln>
            <a:noFill/>
          </a:ln>
        </p:spPr>
      </p:pic>
      <p:sp>
        <p:nvSpPr>
          <p:cNvPr id="184" name="Shape 184"/>
          <p:cNvSpPr txBox="1">
            <a:spLocks noGrp="1"/>
          </p:cNvSpPr>
          <p:nvPr>
            <p:ph type="body" idx="4294967295"/>
          </p:nvPr>
        </p:nvSpPr>
        <p:spPr>
          <a:xfrm>
            <a:off x="4948875" y="1994825"/>
            <a:ext cx="3962100" cy="2911200"/>
          </a:xfrm>
          <a:prstGeom prst="rect">
            <a:avLst/>
          </a:prstGeom>
          <a:noFill/>
          <a:ln>
            <a:noFill/>
          </a:ln>
        </p:spPr>
        <p:txBody>
          <a:bodyPr lIns="68575" tIns="34275" rIns="68575" bIns="34275" anchor="t" anchorCtr="0">
            <a:noAutofit/>
          </a:bodyPr>
          <a:lstStyle/>
          <a:p>
            <a:pPr marL="0" marR="0" lvl="0" indent="-69850" algn="r" rtl="0">
              <a:lnSpc>
                <a:spcPct val="90000"/>
              </a:lnSpc>
              <a:spcBef>
                <a:spcPts val="0"/>
              </a:spcBef>
              <a:spcAft>
                <a:spcPts val="0"/>
              </a:spcAft>
              <a:buClr>
                <a:schemeClr val="dk1"/>
              </a:buClr>
              <a:buSzPct val="61111"/>
              <a:buFont typeface="Arial"/>
              <a:buNone/>
            </a:pPr>
            <a:r>
              <a:rPr lang="en" sz="1800" b="1">
                <a:solidFill>
                  <a:schemeClr val="lt1"/>
                </a:solidFill>
                <a:latin typeface="Arial"/>
                <a:ea typeface="Arial"/>
                <a:cs typeface="Arial"/>
                <a:sym typeface="Arial"/>
              </a:rPr>
              <a:t>I let students know that in real life, there’s more than one right answer. My job is to teach them how to approach a problem – how to learn, not just what to learn.</a:t>
            </a:r>
          </a:p>
          <a:p>
            <a:pPr marL="0" marR="0" lvl="0" indent="-69850" algn="r" rtl="0">
              <a:lnSpc>
                <a:spcPct val="90000"/>
              </a:lnSpc>
              <a:spcBef>
                <a:spcPts val="0"/>
              </a:spcBef>
              <a:spcAft>
                <a:spcPts val="0"/>
              </a:spcAft>
              <a:buClr>
                <a:schemeClr val="dk1"/>
              </a:buClr>
              <a:buSzPct val="61111"/>
              <a:buFont typeface="Arial"/>
              <a:buNone/>
            </a:pPr>
            <a:endParaRPr sz="1800" b="1">
              <a:solidFill>
                <a:schemeClr val="lt1"/>
              </a:solidFill>
              <a:latin typeface="Arial"/>
              <a:ea typeface="Arial"/>
              <a:cs typeface="Arial"/>
              <a:sym typeface="Arial"/>
            </a:endParaRPr>
          </a:p>
          <a:p>
            <a:pPr marL="0" marR="0" lvl="0" indent="-69850" algn="r" rtl="0">
              <a:lnSpc>
                <a:spcPct val="90000"/>
              </a:lnSpc>
              <a:spcBef>
                <a:spcPts val="0"/>
              </a:spcBef>
              <a:spcAft>
                <a:spcPts val="0"/>
              </a:spcAft>
              <a:buClr>
                <a:schemeClr val="dk1"/>
              </a:buClr>
              <a:buSzPct val="61111"/>
              <a:buFont typeface="Arial"/>
              <a:buNone/>
            </a:pPr>
            <a:r>
              <a:rPr lang="en" sz="1800" b="1">
                <a:solidFill>
                  <a:schemeClr val="lt1"/>
                </a:solidFill>
                <a:latin typeface="Arial"/>
                <a:ea typeface="Arial"/>
                <a:cs typeface="Arial"/>
                <a:sym typeface="Arial"/>
              </a:rPr>
              <a:t>~ </a:t>
            </a:r>
            <a:r>
              <a:rPr lang="en" sz="1800" b="1" i="1">
                <a:solidFill>
                  <a:schemeClr val="lt1"/>
                </a:solidFill>
                <a:latin typeface="Arial"/>
                <a:ea typeface="Arial"/>
                <a:cs typeface="Arial"/>
                <a:sym typeface="Arial"/>
              </a:rPr>
              <a:t>Mary Ensom</a:t>
            </a:r>
          </a:p>
          <a:p>
            <a:pPr marL="0" marR="0" lvl="0" indent="-69850" algn="r" rtl="0">
              <a:lnSpc>
                <a:spcPct val="90000"/>
              </a:lnSpc>
              <a:spcBef>
                <a:spcPts val="0"/>
              </a:spcBef>
              <a:spcAft>
                <a:spcPts val="0"/>
              </a:spcAft>
              <a:buClr>
                <a:schemeClr val="dk1"/>
              </a:buClr>
              <a:buSzPct val="61111"/>
              <a:buFont typeface="Arial"/>
              <a:buNone/>
            </a:pPr>
            <a:r>
              <a:rPr lang="en" sz="1800" b="1" i="1">
                <a:solidFill>
                  <a:schemeClr val="lt1"/>
                </a:solidFill>
                <a:latin typeface="Arial"/>
                <a:ea typeface="Arial"/>
                <a:cs typeface="Arial"/>
                <a:sym typeface="Arial"/>
              </a:rPr>
              <a:t>Pharmaceutical Sciences, UBC</a:t>
            </a:r>
          </a:p>
          <a:p>
            <a:pPr marL="0" marR="0" lvl="0" indent="-69850" algn="r" rtl="0">
              <a:lnSpc>
                <a:spcPct val="90000"/>
              </a:lnSpc>
              <a:spcBef>
                <a:spcPts val="0"/>
              </a:spcBef>
              <a:spcAft>
                <a:spcPts val="0"/>
              </a:spcAft>
              <a:buClr>
                <a:schemeClr val="dk1"/>
              </a:buClr>
              <a:buSzPct val="61111"/>
              <a:buFont typeface="Arial"/>
              <a:buNone/>
            </a:pPr>
            <a:r>
              <a:rPr lang="en" sz="1800" b="1" i="1">
                <a:solidFill>
                  <a:schemeClr val="lt1"/>
                </a:solidFill>
                <a:latin typeface="Arial"/>
                <a:ea typeface="Arial"/>
                <a:cs typeface="Arial"/>
                <a:sym typeface="Arial"/>
              </a:rPr>
              <a:t>Killam Teaching Award Winner</a:t>
            </a:r>
          </a:p>
          <a:p>
            <a:pPr marL="0" marR="0" lvl="0" indent="-69850" algn="r" rtl="0">
              <a:lnSpc>
                <a:spcPct val="90000"/>
              </a:lnSpc>
              <a:spcBef>
                <a:spcPts val="0"/>
              </a:spcBef>
              <a:spcAft>
                <a:spcPts val="0"/>
              </a:spcAft>
              <a:buClr>
                <a:schemeClr val="dk1"/>
              </a:buClr>
              <a:buSzPct val="61111"/>
              <a:buFont typeface="Arial"/>
              <a:buNone/>
            </a:pPr>
            <a:r>
              <a:rPr lang="en" sz="1800" b="1">
                <a:solidFill>
                  <a:schemeClr val="lt1"/>
                </a:solidFill>
                <a:latin typeface="Arial"/>
                <a:ea typeface="Arial"/>
                <a:cs typeface="Arial"/>
                <a:sym typeface="Arial"/>
              </a:rPr>
              <a:t> </a:t>
            </a:r>
          </a:p>
          <a:p>
            <a:pPr marL="0" marR="0" lvl="0" indent="0" algn="r" rtl="0">
              <a:lnSpc>
                <a:spcPct val="90000"/>
              </a:lnSpc>
              <a:spcBef>
                <a:spcPts val="0"/>
              </a:spcBef>
              <a:spcAft>
                <a:spcPts val="0"/>
              </a:spcAft>
              <a:buClr>
                <a:schemeClr val="dk1"/>
              </a:buClr>
              <a:buSzPct val="25000"/>
              <a:buFont typeface="Arial"/>
              <a:buNone/>
            </a:pPr>
            <a:endParaRPr sz="1800" b="1">
              <a:solidFill>
                <a:schemeClr val="lt1"/>
              </a:solidFill>
              <a:latin typeface="Arial"/>
              <a:ea typeface="Arial"/>
              <a:cs typeface="Arial"/>
              <a:sym typeface="Arial"/>
            </a:endParaRPr>
          </a:p>
          <a:p>
            <a:pPr marL="0" marR="0" lvl="0" indent="0" algn="r" rtl="0">
              <a:lnSpc>
                <a:spcPct val="90000"/>
              </a:lnSpc>
              <a:spcBef>
                <a:spcPts val="800"/>
              </a:spcBef>
              <a:buClr>
                <a:schemeClr val="dk1"/>
              </a:buClr>
              <a:buSzPct val="25000"/>
              <a:buFont typeface="Arial"/>
              <a:buNone/>
            </a:pPr>
            <a:endParaRPr sz="1800" b="1" i="0" u="none" strike="noStrike" cap="none">
              <a:solidFill>
                <a:schemeClr val="lt1"/>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pic>
        <p:nvPicPr>
          <p:cNvPr id="189" name="Shape 189"/>
          <p:cNvPicPr preferRelativeResize="0"/>
          <p:nvPr/>
        </p:nvPicPr>
        <p:blipFill>
          <a:blip r:embed="rId3">
            <a:alphaModFix/>
          </a:blip>
          <a:stretch>
            <a:fillRect/>
          </a:stretch>
        </p:blipFill>
        <p:spPr>
          <a:xfrm>
            <a:off x="0" y="0"/>
            <a:ext cx="9143999" cy="5143500"/>
          </a:xfrm>
          <a:prstGeom prst="rect">
            <a:avLst/>
          </a:prstGeom>
          <a:noFill/>
          <a:ln>
            <a:noFill/>
          </a:ln>
        </p:spPr>
      </p:pic>
      <p:sp>
        <p:nvSpPr>
          <p:cNvPr id="190" name="Shape 190"/>
          <p:cNvSpPr txBox="1">
            <a:spLocks noGrp="1"/>
          </p:cNvSpPr>
          <p:nvPr>
            <p:ph type="ctrTitle"/>
          </p:nvPr>
        </p:nvSpPr>
        <p:spPr>
          <a:xfrm>
            <a:off x="2179226" y="683375"/>
            <a:ext cx="7326900" cy="893400"/>
          </a:xfrm>
          <a:prstGeom prst="rect">
            <a:avLst/>
          </a:prstGeom>
          <a:noFill/>
          <a:ln>
            <a:noFill/>
          </a:ln>
        </p:spPr>
        <p:txBody>
          <a:bodyPr lIns="68575" tIns="34275" rIns="68575" bIns="34275" anchor="b" anchorCtr="0">
            <a:noAutofit/>
          </a:bodyPr>
          <a:lstStyle/>
          <a:p>
            <a:pPr marL="0" marR="0" lvl="0" indent="0" algn="ctr" rtl="0">
              <a:lnSpc>
                <a:spcPct val="90000"/>
              </a:lnSpc>
              <a:spcBef>
                <a:spcPts val="0"/>
              </a:spcBef>
              <a:buClr>
                <a:schemeClr val="dk1"/>
              </a:buClr>
              <a:buSzPct val="25000"/>
              <a:buFont typeface="Calibri"/>
              <a:buNone/>
            </a:pPr>
            <a:r>
              <a:rPr lang="en" sz="3600" b="0" i="0" u="none" strike="noStrike" cap="none">
                <a:solidFill>
                  <a:srgbClr val="FFFFFF"/>
                </a:solidFill>
                <a:latin typeface="Calibri"/>
                <a:ea typeface="Calibri"/>
                <a:cs typeface="Calibri"/>
                <a:sym typeface="Calibri"/>
              </a:rPr>
              <a:t>The Redesigned Curriculum</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pic>
        <p:nvPicPr>
          <p:cNvPr id="196" name="Shape 196"/>
          <p:cNvPicPr preferRelativeResize="0"/>
          <p:nvPr/>
        </p:nvPicPr>
        <p:blipFill>
          <a:blip r:embed="rId3">
            <a:alphaModFix/>
          </a:blip>
          <a:stretch>
            <a:fillRect/>
          </a:stretch>
        </p:blipFill>
        <p:spPr>
          <a:xfrm>
            <a:off x="2306387" y="13799"/>
            <a:ext cx="6447225" cy="5115897"/>
          </a:xfrm>
          <a:prstGeom prst="rect">
            <a:avLst/>
          </a:prstGeom>
          <a:noFill/>
          <a:ln>
            <a:noFill/>
          </a:ln>
        </p:spPr>
      </p:pic>
      <p:sp>
        <p:nvSpPr>
          <p:cNvPr id="197" name="Shape 197"/>
          <p:cNvSpPr txBox="1">
            <a:spLocks noGrp="1"/>
          </p:cNvSpPr>
          <p:nvPr>
            <p:ph type="title" idx="4294967295"/>
          </p:nvPr>
        </p:nvSpPr>
        <p:spPr>
          <a:xfrm>
            <a:off x="0" y="457200"/>
            <a:ext cx="2923800" cy="3500100"/>
          </a:xfrm>
          <a:prstGeom prst="rect">
            <a:avLst/>
          </a:prstGeom>
          <a:noFill/>
          <a:ln>
            <a:noFill/>
          </a:ln>
        </p:spPr>
        <p:txBody>
          <a:bodyPr lIns="68575" tIns="34275" rIns="68575" bIns="34275" anchor="ctr" anchorCtr="0">
            <a:noAutofit/>
          </a:bodyPr>
          <a:lstStyle/>
          <a:p>
            <a:pPr marL="0" marR="0" lvl="0" indent="0" algn="ctr" rtl="0">
              <a:lnSpc>
                <a:spcPct val="90000"/>
              </a:lnSpc>
              <a:spcBef>
                <a:spcPts val="0"/>
              </a:spcBef>
              <a:buClr>
                <a:schemeClr val="dk1"/>
              </a:buClr>
              <a:buSzPct val="25000"/>
              <a:buFont typeface="Calibri"/>
              <a:buNone/>
            </a:pPr>
            <a:r>
              <a:rPr lang="en" sz="3600" dirty="0"/>
              <a:t>Ministry of Education </a:t>
            </a:r>
            <a:r>
              <a:rPr lang="en" sz="3600" b="0" i="0" u="sng" strike="noStrike" cap="none" dirty="0">
                <a:solidFill>
                  <a:schemeClr val="hlink"/>
                </a:solidFill>
                <a:latin typeface="Calibri"/>
                <a:ea typeface="Calibri"/>
                <a:cs typeface="Calibri"/>
                <a:sym typeface="Calibri"/>
                <a:hlinkClick r:id="rId4"/>
              </a:rPr>
              <a:t>video</a:t>
            </a:r>
            <a:r>
              <a:rPr lang="en" sz="3600" dirty="0"/>
              <a:t> on the redesigned curriculum</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pic>
        <p:nvPicPr>
          <p:cNvPr id="203" name="Shape 203"/>
          <p:cNvPicPr preferRelativeResize="0"/>
          <p:nvPr/>
        </p:nvPicPr>
        <p:blipFill>
          <a:blip r:embed="rId3">
            <a:alphaModFix/>
          </a:blip>
          <a:stretch>
            <a:fillRect/>
          </a:stretch>
        </p:blipFill>
        <p:spPr>
          <a:xfrm>
            <a:off x="280875" y="0"/>
            <a:ext cx="8582252" cy="51435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pic>
        <p:nvPicPr>
          <p:cNvPr id="218" name="Shape 218"/>
          <p:cNvPicPr preferRelativeResize="0"/>
          <p:nvPr/>
        </p:nvPicPr>
        <p:blipFill rotWithShape="1">
          <a:blip r:embed="rId3">
            <a:alphaModFix/>
          </a:blip>
          <a:srcRect b="9880"/>
          <a:stretch/>
        </p:blipFill>
        <p:spPr>
          <a:xfrm>
            <a:off x="2672999" y="163788"/>
            <a:ext cx="6470999" cy="4562322"/>
          </a:xfrm>
          <a:prstGeom prst="rect">
            <a:avLst/>
          </a:prstGeom>
          <a:noFill/>
          <a:ln>
            <a:noFill/>
          </a:ln>
        </p:spPr>
      </p:pic>
      <p:sp>
        <p:nvSpPr>
          <p:cNvPr id="219" name="Shape 219"/>
          <p:cNvSpPr txBox="1"/>
          <p:nvPr/>
        </p:nvSpPr>
        <p:spPr>
          <a:xfrm>
            <a:off x="0" y="418500"/>
            <a:ext cx="3010500" cy="4306500"/>
          </a:xfrm>
          <a:prstGeom prst="rect">
            <a:avLst/>
          </a:prstGeom>
          <a:noFill/>
          <a:ln>
            <a:noFill/>
          </a:ln>
        </p:spPr>
        <p:txBody>
          <a:bodyPr lIns="91425" tIns="91425" rIns="91425" bIns="91425" anchor="t" anchorCtr="0">
            <a:noAutofit/>
          </a:bodyPr>
          <a:lstStyle/>
          <a:p>
            <a:pPr lvl="0" algn="ctr" rtl="0">
              <a:spcBef>
                <a:spcPts val="0"/>
              </a:spcBef>
              <a:buNone/>
            </a:pPr>
            <a:r>
              <a:rPr lang="en" sz="3600" dirty="0">
                <a:latin typeface="Calibri"/>
                <a:ea typeface="Calibri"/>
                <a:cs typeface="Calibri"/>
                <a:sym typeface="Calibri"/>
              </a:rPr>
              <a:t>Ministry of Education </a:t>
            </a:r>
            <a:r>
              <a:rPr lang="en" sz="3600" u="sng" dirty="0">
                <a:solidFill>
                  <a:schemeClr val="hlink"/>
                </a:solidFill>
                <a:latin typeface="Calibri"/>
                <a:ea typeface="Calibri"/>
                <a:cs typeface="Calibri"/>
                <a:sym typeface="Calibri"/>
                <a:hlinkClick r:id="rId4"/>
              </a:rPr>
              <a:t>video</a:t>
            </a:r>
            <a:r>
              <a:rPr lang="en" sz="3600" dirty="0">
                <a:latin typeface="Calibri"/>
                <a:ea typeface="Calibri"/>
                <a:cs typeface="Calibri"/>
                <a:sym typeface="Calibri"/>
              </a:rPr>
              <a:t> </a:t>
            </a:r>
          </a:p>
          <a:p>
            <a:pPr lvl="0" algn="ctr">
              <a:spcBef>
                <a:spcPts val="0"/>
              </a:spcBef>
              <a:buNone/>
            </a:pPr>
            <a:r>
              <a:rPr lang="en" sz="3600" dirty="0">
                <a:latin typeface="Calibri"/>
                <a:ea typeface="Calibri"/>
                <a:cs typeface="Calibri"/>
                <a:sym typeface="Calibri"/>
              </a:rPr>
              <a:t>on the Core Competencies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pic>
        <p:nvPicPr>
          <p:cNvPr id="224" name="Shape 224"/>
          <p:cNvPicPr preferRelativeResize="0"/>
          <p:nvPr/>
        </p:nvPicPr>
        <p:blipFill>
          <a:blip r:embed="rId3">
            <a:alphaModFix/>
          </a:blip>
          <a:stretch>
            <a:fillRect/>
          </a:stretch>
        </p:blipFill>
        <p:spPr>
          <a:xfrm>
            <a:off x="379505" y="0"/>
            <a:ext cx="8384993" cy="5143500"/>
          </a:xfrm>
          <a:prstGeom prst="rect">
            <a:avLst/>
          </a:prstGeom>
          <a:noFill/>
          <a:ln>
            <a:noFill/>
          </a:ln>
        </p:spPr>
      </p:pic>
      <p:sp>
        <p:nvSpPr>
          <p:cNvPr id="225" name="Shape 225"/>
          <p:cNvSpPr txBox="1"/>
          <p:nvPr/>
        </p:nvSpPr>
        <p:spPr>
          <a:xfrm>
            <a:off x="379500" y="95275"/>
            <a:ext cx="2981400" cy="830100"/>
          </a:xfrm>
          <a:prstGeom prst="rect">
            <a:avLst/>
          </a:prstGeom>
          <a:noFill/>
          <a:ln>
            <a:noFill/>
          </a:ln>
        </p:spPr>
        <p:txBody>
          <a:bodyPr lIns="91425" tIns="91425" rIns="91425" bIns="91425" anchor="t" anchorCtr="0">
            <a:noAutofit/>
          </a:bodyPr>
          <a:lstStyle/>
          <a:p>
            <a:pPr marL="0" lvl="0" indent="0" algn="l">
              <a:spcBef>
                <a:spcPts val="0"/>
              </a:spcBef>
              <a:buNone/>
            </a:pPr>
            <a:r>
              <a:rPr lang="en" sz="3600">
                <a:solidFill>
                  <a:srgbClr val="FF0000"/>
                </a:solidFill>
                <a:latin typeface="Calibri"/>
                <a:ea typeface="Calibri"/>
                <a:cs typeface="Calibri"/>
                <a:sym typeface="Calibri"/>
              </a:rPr>
              <a:t>Science 4</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pic>
        <p:nvPicPr>
          <p:cNvPr id="230" name="Shape 230"/>
          <p:cNvPicPr preferRelativeResize="0"/>
          <p:nvPr/>
        </p:nvPicPr>
        <p:blipFill>
          <a:blip r:embed="rId3">
            <a:alphaModFix/>
          </a:blip>
          <a:stretch>
            <a:fillRect/>
          </a:stretch>
        </p:blipFill>
        <p:spPr>
          <a:xfrm>
            <a:off x="379505" y="0"/>
            <a:ext cx="8384993" cy="5143500"/>
          </a:xfrm>
          <a:prstGeom prst="rect">
            <a:avLst/>
          </a:prstGeom>
          <a:noFill/>
          <a:ln>
            <a:noFill/>
          </a:ln>
        </p:spPr>
      </p:pic>
      <p:sp>
        <p:nvSpPr>
          <p:cNvPr id="231" name="Shape 231"/>
          <p:cNvSpPr txBox="1"/>
          <p:nvPr/>
        </p:nvSpPr>
        <p:spPr>
          <a:xfrm>
            <a:off x="379500" y="95275"/>
            <a:ext cx="2981400" cy="830100"/>
          </a:xfrm>
          <a:prstGeom prst="rect">
            <a:avLst/>
          </a:prstGeom>
          <a:noFill/>
          <a:ln>
            <a:noFill/>
          </a:ln>
        </p:spPr>
        <p:txBody>
          <a:bodyPr lIns="91425" tIns="91425" rIns="91425" bIns="91425" anchor="t" anchorCtr="0">
            <a:noAutofit/>
          </a:bodyPr>
          <a:lstStyle/>
          <a:p>
            <a:pPr marL="0" lvl="0" indent="0" algn="l" rtl="0">
              <a:spcBef>
                <a:spcPts val="0"/>
              </a:spcBef>
              <a:buNone/>
            </a:pPr>
            <a:r>
              <a:rPr lang="en" sz="3600">
                <a:solidFill>
                  <a:srgbClr val="FF0000"/>
                </a:solidFill>
                <a:latin typeface="Calibri"/>
                <a:ea typeface="Calibri"/>
                <a:cs typeface="Calibri"/>
                <a:sym typeface="Calibri"/>
              </a:rPr>
              <a:t>Science 4</a:t>
            </a:r>
          </a:p>
        </p:txBody>
      </p:sp>
      <p:sp>
        <p:nvSpPr>
          <p:cNvPr id="232" name="Shape 232"/>
          <p:cNvSpPr txBox="1"/>
          <p:nvPr/>
        </p:nvSpPr>
        <p:spPr>
          <a:xfrm rot="-2686105">
            <a:off x="5263940" y="806842"/>
            <a:ext cx="1836866" cy="792956"/>
          </a:xfrm>
          <a:prstGeom prst="rect">
            <a:avLst/>
          </a:prstGeom>
          <a:noFill/>
          <a:ln w="114300" cap="flat" cmpd="sng">
            <a:solidFill>
              <a:srgbClr val="FF0000"/>
            </a:solidFill>
            <a:prstDash val="solid"/>
            <a:round/>
            <a:headEnd type="none" w="med" len="med"/>
            <a:tailEnd type="none" w="med" len="med"/>
          </a:ln>
        </p:spPr>
        <p:txBody>
          <a:bodyPr lIns="91425" tIns="91425" rIns="91425" bIns="91425" anchor="t" anchorCtr="0">
            <a:noAutofit/>
          </a:bodyPr>
          <a:lstStyle/>
          <a:p>
            <a:pPr lvl="0" rtl="0">
              <a:spcBef>
                <a:spcPts val="0"/>
              </a:spcBef>
              <a:buNone/>
            </a:pPr>
            <a:r>
              <a:rPr lang="en" sz="3600">
                <a:solidFill>
                  <a:srgbClr val="FF0000"/>
                </a:solidFill>
                <a:latin typeface="Calibri"/>
                <a:ea typeface="Calibri"/>
                <a:cs typeface="Calibri"/>
                <a:sym typeface="Calibri"/>
              </a:rPr>
              <a:t> KNOW</a:t>
            </a:r>
          </a:p>
        </p:txBody>
      </p:sp>
      <p:sp>
        <p:nvSpPr>
          <p:cNvPr id="233" name="Shape 233"/>
          <p:cNvSpPr txBox="1"/>
          <p:nvPr/>
        </p:nvSpPr>
        <p:spPr>
          <a:xfrm rot="-2686105">
            <a:off x="2969266" y="823187"/>
            <a:ext cx="1836866" cy="760287"/>
          </a:xfrm>
          <a:prstGeom prst="rect">
            <a:avLst/>
          </a:prstGeom>
          <a:noFill/>
          <a:ln w="114300" cap="flat" cmpd="sng">
            <a:solidFill>
              <a:srgbClr val="FF0000"/>
            </a:solidFill>
            <a:prstDash val="solid"/>
            <a:round/>
            <a:headEnd type="none" w="med" len="med"/>
            <a:tailEnd type="none" w="med" len="med"/>
          </a:ln>
        </p:spPr>
        <p:txBody>
          <a:bodyPr lIns="91425" tIns="91425" rIns="91425" bIns="91425" anchor="t" anchorCtr="0">
            <a:noAutofit/>
          </a:bodyPr>
          <a:lstStyle/>
          <a:p>
            <a:pPr lvl="0" rtl="0">
              <a:spcBef>
                <a:spcPts val="0"/>
              </a:spcBef>
              <a:buNone/>
            </a:pPr>
            <a:r>
              <a:rPr lang="en" sz="3600">
                <a:solidFill>
                  <a:srgbClr val="FF0000"/>
                </a:solidFill>
                <a:latin typeface="Calibri"/>
                <a:ea typeface="Calibri"/>
                <a:cs typeface="Calibri"/>
                <a:sym typeface="Calibri"/>
              </a:rPr>
              <a:t>   DO</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Shape 246"/>
          <p:cNvSpPr txBox="1">
            <a:spLocks noGrp="1"/>
          </p:cNvSpPr>
          <p:nvPr>
            <p:ph type="title" idx="4294967295"/>
          </p:nvPr>
        </p:nvSpPr>
        <p:spPr>
          <a:xfrm>
            <a:off x="51370" y="273843"/>
            <a:ext cx="7886699" cy="994172"/>
          </a:xfrm>
          <a:prstGeom prst="rect">
            <a:avLst/>
          </a:prstGeom>
          <a:noFill/>
          <a:ln>
            <a:noFill/>
          </a:ln>
        </p:spPr>
        <p:txBody>
          <a:bodyPr lIns="68575" tIns="34275" rIns="68575" bIns="34275" anchor="ctr" anchorCtr="0">
            <a:noAutofit/>
          </a:bodyPr>
          <a:lstStyle/>
          <a:p>
            <a:pPr marL="0" marR="0" lvl="0" indent="0" algn="l" rtl="0">
              <a:lnSpc>
                <a:spcPct val="90000"/>
              </a:lnSpc>
              <a:spcBef>
                <a:spcPts val="0"/>
              </a:spcBef>
              <a:buClr>
                <a:schemeClr val="dk1"/>
              </a:buClr>
              <a:buSzPct val="25000"/>
              <a:buFont typeface="Calibri"/>
              <a:buNone/>
            </a:pPr>
            <a:r>
              <a:rPr lang="en" sz="4800" b="1" i="0" u="none" strike="noStrike" cap="none" dirty="0">
                <a:solidFill>
                  <a:schemeClr val="dk1"/>
                </a:solidFill>
                <a:latin typeface="Amatic SC" panose="020B0604020202020204" charset="0"/>
                <a:ea typeface="Calibri"/>
                <a:cs typeface="Calibri"/>
                <a:sym typeface="Calibri"/>
              </a:rPr>
              <a:t>Impact of Social Emotional Learning</a:t>
            </a:r>
          </a:p>
        </p:txBody>
      </p:sp>
      <p:sp>
        <p:nvSpPr>
          <p:cNvPr id="247" name="Shape 247"/>
          <p:cNvSpPr txBox="1">
            <a:spLocks noGrp="1"/>
          </p:cNvSpPr>
          <p:nvPr>
            <p:ph type="body" idx="4294967295"/>
          </p:nvPr>
        </p:nvSpPr>
        <p:spPr>
          <a:xfrm>
            <a:off x="0" y="1739333"/>
            <a:ext cx="7886699" cy="3263503"/>
          </a:xfrm>
          <a:prstGeom prst="rect">
            <a:avLst/>
          </a:prstGeom>
          <a:noFill/>
          <a:ln>
            <a:noFill/>
          </a:ln>
        </p:spPr>
        <p:txBody>
          <a:bodyPr lIns="68575" tIns="34275" rIns="68575" bIns="34275" anchor="t" anchorCtr="0">
            <a:noAutofit/>
          </a:bodyPr>
          <a:lstStyle/>
          <a:p>
            <a:pPr marL="177800" marR="0" lvl="0" indent="-171450" algn="l" rtl="0">
              <a:lnSpc>
                <a:spcPct val="90000"/>
              </a:lnSpc>
              <a:spcBef>
                <a:spcPts val="0"/>
              </a:spcBef>
              <a:spcAft>
                <a:spcPts val="0"/>
              </a:spcAft>
              <a:buClr>
                <a:schemeClr val="dk1"/>
              </a:buClr>
              <a:buSzPct val="100000"/>
              <a:buFont typeface="Arial"/>
              <a:buChar char="•"/>
            </a:pPr>
            <a:r>
              <a:rPr lang="en" sz="2100" b="0" i="0" u="none" strike="noStrike" cap="none" dirty="0">
                <a:solidFill>
                  <a:schemeClr val="dk1"/>
                </a:solidFill>
                <a:latin typeface="Calibri"/>
                <a:ea typeface="Calibri"/>
                <a:cs typeface="Calibri"/>
                <a:sym typeface="Calibri"/>
              </a:rPr>
              <a:t>According to a </a:t>
            </a:r>
            <a:r>
              <a:rPr lang="en" sz="2100" b="1" i="0" u="sng" strike="noStrike" cap="none" dirty="0">
                <a:solidFill>
                  <a:schemeClr val="hlink"/>
                </a:solidFill>
                <a:latin typeface="Calibri"/>
                <a:ea typeface="Calibri"/>
                <a:cs typeface="Calibri"/>
                <a:sym typeface="Calibri"/>
                <a:hlinkClick r:id="rId3"/>
              </a:rPr>
              <a:t>meta-analysis</a:t>
            </a:r>
            <a:r>
              <a:rPr lang="en" sz="2100" b="0" i="0" u="none" strike="noStrike" cap="none" dirty="0">
                <a:solidFill>
                  <a:schemeClr val="dk1"/>
                </a:solidFill>
                <a:latin typeface="Calibri"/>
                <a:ea typeface="Calibri"/>
                <a:cs typeface="Calibri"/>
                <a:sym typeface="Calibri"/>
              </a:rPr>
              <a:t> of 213 studies involving more than 270,000 students, those who participated in evidence-based SEL programs showed an 11 percentile-point gain in academic achievement compared to students who did not participate in SEL programs. </a:t>
            </a:r>
          </a:p>
          <a:p>
            <a:pPr marL="0" marR="0" lvl="0" indent="0" algn="r" rtl="0">
              <a:lnSpc>
                <a:spcPct val="90000"/>
              </a:lnSpc>
              <a:spcBef>
                <a:spcPts val="800"/>
              </a:spcBef>
              <a:spcAft>
                <a:spcPts val="0"/>
              </a:spcAft>
              <a:buClr>
                <a:schemeClr val="dk1"/>
              </a:buClr>
              <a:buSzPct val="25000"/>
              <a:buFont typeface="Arial"/>
              <a:buNone/>
            </a:pPr>
            <a:r>
              <a:rPr lang="en" sz="1100" b="0" i="1" u="none" strike="noStrike" cap="none" dirty="0">
                <a:solidFill>
                  <a:schemeClr val="dk1"/>
                </a:solidFill>
                <a:latin typeface="Calibri"/>
                <a:ea typeface="Calibri"/>
                <a:cs typeface="Calibri"/>
                <a:sym typeface="Calibri"/>
              </a:rPr>
              <a:t>~CASEL - The Collaborative for Academic Social Emotional Learning</a:t>
            </a:r>
          </a:p>
          <a:p>
            <a:pPr marL="0" marR="0" lvl="0" indent="0" algn="r" rtl="0">
              <a:lnSpc>
                <a:spcPct val="90000"/>
              </a:lnSpc>
              <a:spcBef>
                <a:spcPts val="800"/>
              </a:spcBef>
              <a:spcAft>
                <a:spcPts val="0"/>
              </a:spcAft>
              <a:buClr>
                <a:schemeClr val="dk1"/>
              </a:buClr>
              <a:buSzPct val="25000"/>
              <a:buFont typeface="Arial"/>
              <a:buNone/>
            </a:pPr>
            <a:endParaRPr sz="1100" b="0" i="1" u="none" strike="noStrike" cap="none" dirty="0">
              <a:solidFill>
                <a:schemeClr val="dk1"/>
              </a:solidFill>
              <a:latin typeface="Calibri"/>
              <a:ea typeface="Calibri"/>
              <a:cs typeface="Calibri"/>
              <a:sym typeface="Calibri"/>
            </a:endParaRPr>
          </a:p>
          <a:p>
            <a:pPr marL="0" marR="0" lvl="0" indent="0" algn="r" rtl="0">
              <a:lnSpc>
                <a:spcPct val="90000"/>
              </a:lnSpc>
              <a:spcBef>
                <a:spcPts val="800"/>
              </a:spcBef>
              <a:buClr>
                <a:schemeClr val="dk1"/>
              </a:buClr>
              <a:buSzPct val="25000"/>
              <a:buFont typeface="Arial"/>
              <a:buNone/>
            </a:pPr>
            <a:r>
              <a:rPr lang="en" sz="2100" b="0" i="0" u="none" strike="noStrike" cap="none" dirty="0">
                <a:solidFill>
                  <a:schemeClr val="dk1"/>
                </a:solidFill>
                <a:latin typeface="Calibri"/>
                <a:ea typeface="Calibri"/>
                <a:cs typeface="Calibri"/>
                <a:sym typeface="Calibri"/>
              </a:rPr>
              <a:t>Canadian expert working with CASEL - Dr. Kimberly Schonert-Reichl, UBC</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pic>
        <p:nvPicPr>
          <p:cNvPr id="258" name="Shape 258"/>
          <p:cNvPicPr preferRelativeResize="0"/>
          <p:nvPr/>
        </p:nvPicPr>
        <p:blipFill>
          <a:blip r:embed="rId3">
            <a:alphaModFix/>
          </a:blip>
          <a:stretch>
            <a:fillRect/>
          </a:stretch>
        </p:blipFill>
        <p:spPr>
          <a:xfrm>
            <a:off x="2733074" y="1136675"/>
            <a:ext cx="6410925" cy="4006825"/>
          </a:xfrm>
          <a:prstGeom prst="rect">
            <a:avLst/>
          </a:prstGeom>
          <a:noFill/>
          <a:ln>
            <a:noFill/>
          </a:ln>
        </p:spPr>
      </p:pic>
      <p:sp>
        <p:nvSpPr>
          <p:cNvPr id="259" name="Shape 259"/>
          <p:cNvSpPr txBox="1">
            <a:spLocks noGrp="1"/>
          </p:cNvSpPr>
          <p:nvPr>
            <p:ph type="ctrTitle"/>
          </p:nvPr>
        </p:nvSpPr>
        <p:spPr>
          <a:xfrm rot="-935303">
            <a:off x="-899653" y="595480"/>
            <a:ext cx="6857955" cy="769578"/>
          </a:xfrm>
          <a:prstGeom prst="rect">
            <a:avLst/>
          </a:prstGeom>
          <a:noFill/>
          <a:ln>
            <a:noFill/>
          </a:ln>
        </p:spPr>
        <p:txBody>
          <a:bodyPr lIns="68575" tIns="34275" rIns="68575" bIns="34275" anchor="b" anchorCtr="0">
            <a:noAutofit/>
          </a:bodyPr>
          <a:lstStyle/>
          <a:p>
            <a:pPr marL="0" marR="0" lvl="0" indent="0" algn="ctr" rtl="0">
              <a:lnSpc>
                <a:spcPct val="90000"/>
              </a:lnSpc>
              <a:spcBef>
                <a:spcPts val="0"/>
              </a:spcBef>
              <a:buClr>
                <a:schemeClr val="dk1"/>
              </a:buClr>
              <a:buSzPct val="25000"/>
              <a:buFont typeface="Calibri"/>
              <a:buNone/>
            </a:pPr>
            <a:r>
              <a:rPr lang="en" sz="4500" b="0" i="0" u="none" strike="noStrike" cap="none">
                <a:solidFill>
                  <a:schemeClr val="dk1"/>
                </a:solidFill>
                <a:latin typeface="Calibri"/>
                <a:ea typeface="Calibri"/>
                <a:cs typeface="Calibri"/>
                <a:sym typeface="Calibri"/>
              </a:rPr>
              <a:t>A </a:t>
            </a:r>
            <a:r>
              <a:rPr lang="en"/>
              <a:t>S</a:t>
            </a:r>
            <a:r>
              <a:rPr lang="en" sz="4500" b="0" i="0" u="none" strike="noStrike" cap="none">
                <a:solidFill>
                  <a:schemeClr val="dk1"/>
                </a:solidFill>
                <a:latin typeface="Calibri"/>
                <a:ea typeface="Calibri"/>
                <a:cs typeface="Calibri"/>
                <a:sym typeface="Calibri"/>
              </a:rPr>
              <a:t>hift in </a:t>
            </a:r>
            <a:r>
              <a:rPr lang="en"/>
              <a:t>P</a:t>
            </a:r>
            <a:r>
              <a:rPr lang="en" sz="4500" b="0" i="0" u="none" strike="noStrike" cap="none">
                <a:solidFill>
                  <a:schemeClr val="dk1"/>
                </a:solidFill>
                <a:latin typeface="Calibri"/>
                <a:ea typeface="Calibri"/>
                <a:cs typeface="Calibri"/>
                <a:sym typeface="Calibri"/>
              </a:rPr>
              <a:t>erspective</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Shape 264"/>
          <p:cNvSpPr txBox="1">
            <a:spLocks noGrp="1"/>
          </p:cNvSpPr>
          <p:nvPr>
            <p:ph type="title"/>
          </p:nvPr>
        </p:nvSpPr>
        <p:spPr>
          <a:xfrm>
            <a:off x="311700" y="445025"/>
            <a:ext cx="8520600" cy="999600"/>
          </a:xfrm>
          <a:prstGeom prst="rect">
            <a:avLst/>
          </a:prstGeom>
        </p:spPr>
        <p:txBody>
          <a:bodyPr lIns="91425" tIns="91425" rIns="91425" bIns="91425" anchor="t" anchorCtr="0">
            <a:noAutofit/>
          </a:bodyPr>
          <a:lstStyle/>
          <a:p>
            <a:pPr lvl="0">
              <a:spcBef>
                <a:spcPts val="0"/>
              </a:spcBef>
              <a:buNone/>
            </a:pPr>
            <a:r>
              <a:rPr lang="en" sz="2900" dirty="0"/>
              <a:t>If we are teaching differently, we have to be assessing differently.</a:t>
            </a:r>
          </a:p>
        </p:txBody>
      </p:sp>
      <p:pic>
        <p:nvPicPr>
          <p:cNvPr id="265" name="Shape 265"/>
          <p:cNvPicPr preferRelativeResize="0"/>
          <p:nvPr/>
        </p:nvPicPr>
        <p:blipFill>
          <a:blip r:embed="rId3">
            <a:alphaModFix/>
          </a:blip>
          <a:stretch>
            <a:fillRect/>
          </a:stretch>
        </p:blipFill>
        <p:spPr>
          <a:xfrm>
            <a:off x="487749" y="1444724"/>
            <a:ext cx="3883275" cy="3090399"/>
          </a:xfrm>
          <a:prstGeom prst="rect">
            <a:avLst/>
          </a:prstGeom>
          <a:noFill/>
          <a:ln>
            <a:noFill/>
          </a:ln>
        </p:spPr>
      </p:pic>
      <p:pic>
        <p:nvPicPr>
          <p:cNvPr id="266" name="Shape 266"/>
          <p:cNvPicPr preferRelativeResize="0"/>
          <p:nvPr/>
        </p:nvPicPr>
        <p:blipFill>
          <a:blip r:embed="rId4">
            <a:alphaModFix/>
          </a:blip>
          <a:stretch>
            <a:fillRect/>
          </a:stretch>
        </p:blipFill>
        <p:spPr>
          <a:xfrm>
            <a:off x="4846196" y="1444725"/>
            <a:ext cx="4153853" cy="30904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Shape 70"/>
          <p:cNvSpPr txBox="1">
            <a:spLocks noGrp="1"/>
          </p:cNvSpPr>
          <p:nvPr>
            <p:ph type="title"/>
          </p:nvPr>
        </p:nvSpPr>
        <p:spPr>
          <a:xfrm>
            <a:off x="618376" y="757865"/>
            <a:ext cx="7886700" cy="994200"/>
          </a:xfrm>
          <a:prstGeom prst="rect">
            <a:avLst/>
          </a:prstGeom>
          <a:noFill/>
          <a:ln>
            <a:noFill/>
          </a:ln>
        </p:spPr>
        <p:txBody>
          <a:bodyPr lIns="68575" tIns="34275" rIns="68575" bIns="34275" anchor="ctr" anchorCtr="0">
            <a:noAutofit/>
          </a:bodyPr>
          <a:lstStyle/>
          <a:p>
            <a:pPr marL="0" marR="0" lvl="0" indent="0" algn="l" rtl="0">
              <a:lnSpc>
                <a:spcPct val="90000"/>
              </a:lnSpc>
              <a:spcBef>
                <a:spcPts val="0"/>
              </a:spcBef>
              <a:buClr>
                <a:schemeClr val="dk1"/>
              </a:buClr>
              <a:buSzPct val="25000"/>
              <a:buFont typeface="Calibri"/>
              <a:buNone/>
            </a:pPr>
            <a:r>
              <a:rPr lang="en" sz="6000" b="1" i="0" u="none" strike="noStrike" cap="none" dirty="0">
                <a:solidFill>
                  <a:schemeClr val="dk1"/>
                </a:solidFill>
                <a:latin typeface="Amatic SC"/>
                <a:ea typeface="Amatic SC"/>
                <a:cs typeface="Amatic SC"/>
                <a:sym typeface="Amatic SC"/>
              </a:rPr>
              <a:t>Shape of the presentation</a:t>
            </a:r>
          </a:p>
        </p:txBody>
      </p:sp>
      <p:sp>
        <p:nvSpPr>
          <p:cNvPr id="71" name="Shape 71"/>
          <p:cNvSpPr txBox="1">
            <a:spLocks noGrp="1"/>
          </p:cNvSpPr>
          <p:nvPr>
            <p:ph type="body" idx="1"/>
          </p:nvPr>
        </p:nvSpPr>
        <p:spPr>
          <a:xfrm>
            <a:off x="618376" y="2333009"/>
            <a:ext cx="7886700" cy="1444578"/>
          </a:xfrm>
          <a:prstGeom prst="rect">
            <a:avLst/>
          </a:prstGeom>
          <a:noFill/>
          <a:ln>
            <a:noFill/>
          </a:ln>
        </p:spPr>
        <p:txBody>
          <a:bodyPr lIns="68575" tIns="34275" rIns="68575" bIns="34275" anchor="t" anchorCtr="0">
            <a:noAutofit/>
          </a:bodyPr>
          <a:lstStyle/>
          <a:p>
            <a:pPr marL="177800" marR="0" lvl="0" indent="-171450" algn="l" rtl="0">
              <a:lnSpc>
                <a:spcPct val="90000"/>
              </a:lnSpc>
              <a:spcBef>
                <a:spcPts val="0"/>
              </a:spcBef>
              <a:spcAft>
                <a:spcPts val="0"/>
              </a:spcAft>
              <a:buClr>
                <a:schemeClr val="dk1"/>
              </a:buClr>
              <a:buSzPct val="100000"/>
              <a:buFont typeface="Arial"/>
              <a:buChar char="•"/>
            </a:pPr>
            <a:r>
              <a:rPr lang="en" sz="2100" b="0" i="0" u="none" strike="noStrike" cap="none" dirty="0">
                <a:solidFill>
                  <a:schemeClr val="dk1"/>
                </a:solidFill>
                <a:latin typeface="Calibri"/>
                <a:ea typeface="Calibri"/>
                <a:cs typeface="Calibri"/>
                <a:sym typeface="Calibri"/>
              </a:rPr>
              <a:t>Why the Change?</a:t>
            </a:r>
          </a:p>
          <a:p>
            <a:pPr marL="177800" marR="0" lvl="0" indent="-171450" algn="l" rtl="0">
              <a:lnSpc>
                <a:spcPct val="90000"/>
              </a:lnSpc>
              <a:spcBef>
                <a:spcPts val="800"/>
              </a:spcBef>
              <a:spcAft>
                <a:spcPts val="0"/>
              </a:spcAft>
              <a:buClr>
                <a:schemeClr val="dk1"/>
              </a:buClr>
              <a:buSzPct val="100000"/>
              <a:buFont typeface="Arial"/>
              <a:buChar char="•"/>
            </a:pPr>
            <a:r>
              <a:rPr lang="en" sz="2100" b="0" i="0" u="none" strike="noStrike" cap="none" dirty="0">
                <a:solidFill>
                  <a:schemeClr val="dk1"/>
                </a:solidFill>
                <a:latin typeface="Calibri"/>
                <a:ea typeface="Calibri"/>
                <a:cs typeface="Calibri"/>
                <a:sym typeface="Calibri"/>
              </a:rPr>
              <a:t>The Redesigned Curriculum</a:t>
            </a:r>
          </a:p>
          <a:p>
            <a:pPr marL="177800" marR="0" lvl="0" indent="-171450" algn="l" rtl="0">
              <a:lnSpc>
                <a:spcPct val="90000"/>
              </a:lnSpc>
              <a:spcBef>
                <a:spcPts val="800"/>
              </a:spcBef>
              <a:buClr>
                <a:schemeClr val="dk1"/>
              </a:buClr>
              <a:buSzPct val="100000"/>
              <a:buFont typeface="Arial"/>
              <a:buChar char="•"/>
            </a:pPr>
            <a:r>
              <a:rPr lang="en" sz="2100" b="0" i="0" u="none" strike="noStrike" cap="none" dirty="0">
                <a:solidFill>
                  <a:schemeClr val="dk1"/>
                </a:solidFill>
                <a:latin typeface="Calibri"/>
                <a:ea typeface="Calibri"/>
                <a:cs typeface="Calibri"/>
                <a:sym typeface="Calibri"/>
              </a:rPr>
              <a:t>A shift in perspective</a:t>
            </a:r>
          </a:p>
        </p:txBody>
      </p:sp>
      <p:sp>
        <p:nvSpPr>
          <p:cNvPr id="2" name="Rectangle 1"/>
          <p:cNvSpPr/>
          <p:nvPr/>
        </p:nvSpPr>
        <p:spPr>
          <a:xfrm>
            <a:off x="4582274" y="3945276"/>
            <a:ext cx="4561726" cy="174661"/>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251269"/>
            <a:ext cx="4561726" cy="174661"/>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pic>
        <p:nvPicPr>
          <p:cNvPr id="287" name="Shape 287"/>
          <p:cNvPicPr preferRelativeResize="0"/>
          <p:nvPr/>
        </p:nvPicPr>
        <p:blipFill>
          <a:blip r:embed="rId3">
            <a:alphaModFix/>
          </a:blip>
          <a:stretch>
            <a:fillRect/>
          </a:stretch>
        </p:blipFill>
        <p:spPr>
          <a:xfrm>
            <a:off x="454050" y="0"/>
            <a:ext cx="7955949" cy="51009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Shape 292"/>
          <p:cNvSpPr txBox="1">
            <a:spLocks noGrp="1"/>
          </p:cNvSpPr>
          <p:nvPr>
            <p:ph type="ctrTitle" idx="4294967295"/>
          </p:nvPr>
        </p:nvSpPr>
        <p:spPr>
          <a:xfrm rot="-935303">
            <a:off x="-899653" y="595480"/>
            <a:ext cx="6857955" cy="769578"/>
          </a:xfrm>
          <a:prstGeom prst="rect">
            <a:avLst/>
          </a:prstGeom>
          <a:noFill/>
          <a:ln>
            <a:noFill/>
          </a:ln>
        </p:spPr>
        <p:txBody>
          <a:bodyPr lIns="68575" tIns="34275" rIns="68575" bIns="34275" anchor="b" anchorCtr="0">
            <a:noAutofit/>
          </a:bodyPr>
          <a:lstStyle/>
          <a:p>
            <a:pPr marL="0" marR="0" lvl="0" indent="0" algn="ctr" rtl="0">
              <a:lnSpc>
                <a:spcPct val="90000"/>
              </a:lnSpc>
              <a:spcBef>
                <a:spcPts val="0"/>
              </a:spcBef>
              <a:buClr>
                <a:schemeClr val="dk1"/>
              </a:buClr>
              <a:buSzPct val="25000"/>
              <a:buFont typeface="Calibri"/>
              <a:buNone/>
            </a:pPr>
            <a:r>
              <a:rPr lang="en" sz="4500" b="0" i="0" u="none" strike="noStrike" cap="none" dirty="0">
                <a:solidFill>
                  <a:schemeClr val="dk1"/>
                </a:solidFill>
                <a:latin typeface="Calibri"/>
                <a:ea typeface="Calibri"/>
                <a:cs typeface="Calibri"/>
                <a:sym typeface="Calibri"/>
              </a:rPr>
              <a:t>A Shift in Perspective</a:t>
            </a:r>
          </a:p>
        </p:txBody>
      </p:sp>
      <p:sp>
        <p:nvSpPr>
          <p:cNvPr id="293" name="Shape 293"/>
          <p:cNvSpPr txBox="1">
            <a:spLocks noGrp="1"/>
          </p:cNvSpPr>
          <p:nvPr>
            <p:ph type="body" idx="4294967295"/>
          </p:nvPr>
        </p:nvSpPr>
        <p:spPr>
          <a:xfrm>
            <a:off x="1112700" y="1605250"/>
            <a:ext cx="4636800" cy="3434700"/>
          </a:xfrm>
          <a:prstGeom prst="rect">
            <a:avLst/>
          </a:prstGeom>
          <a:noFill/>
          <a:ln>
            <a:noFill/>
          </a:ln>
        </p:spPr>
        <p:txBody>
          <a:bodyPr lIns="68575" tIns="34275" rIns="68575" bIns="34275" anchor="t" anchorCtr="0">
            <a:noAutofit/>
          </a:bodyPr>
          <a:lstStyle/>
          <a:p>
            <a:pPr marL="0" marR="0" lvl="0" indent="0" algn="l" rtl="0">
              <a:lnSpc>
                <a:spcPct val="90000"/>
              </a:lnSpc>
              <a:spcBef>
                <a:spcPts val="800"/>
              </a:spcBef>
              <a:buNone/>
            </a:pPr>
            <a:r>
              <a:rPr lang="en" sz="1600" dirty="0"/>
              <a:t>The new curriculum and our district’s reporting format:</a:t>
            </a:r>
          </a:p>
          <a:p>
            <a:pPr marR="0" lvl="0" algn="l" rtl="0">
              <a:lnSpc>
                <a:spcPct val="90000"/>
              </a:lnSpc>
              <a:spcBef>
                <a:spcPts val="800"/>
              </a:spcBef>
              <a:buNone/>
            </a:pPr>
            <a:r>
              <a:rPr lang="en" sz="1600" dirty="0"/>
              <a:t>A conference is the best way to discuss:</a:t>
            </a:r>
          </a:p>
          <a:p>
            <a:pPr marL="914400" marR="0" lvl="1" indent="-349250" algn="l" rtl="0">
              <a:lnSpc>
                <a:spcPct val="90000"/>
              </a:lnSpc>
              <a:spcBef>
                <a:spcPts val="800"/>
              </a:spcBef>
              <a:buSzPct val="100000"/>
            </a:pPr>
            <a:r>
              <a:rPr lang="en" sz="1600" dirty="0"/>
              <a:t>How a child sees himself/herself as a learner (core competencies)</a:t>
            </a:r>
          </a:p>
          <a:p>
            <a:pPr marL="914400" marR="0" lvl="1" indent="-349250" algn="l" rtl="0">
              <a:lnSpc>
                <a:spcPct val="90000"/>
              </a:lnSpc>
              <a:spcBef>
                <a:spcPts val="800"/>
              </a:spcBef>
              <a:buSzPct val="100000"/>
            </a:pPr>
            <a:r>
              <a:rPr lang="en" sz="1600" dirty="0"/>
              <a:t>Not just what students </a:t>
            </a:r>
            <a:r>
              <a:rPr lang="en" sz="1600" b="1" dirty="0"/>
              <a:t>know</a:t>
            </a:r>
            <a:r>
              <a:rPr lang="en" sz="1600" dirty="0"/>
              <a:t>, but what they can </a:t>
            </a:r>
            <a:r>
              <a:rPr lang="en" sz="1600" b="1" dirty="0"/>
              <a:t>do</a:t>
            </a:r>
            <a:r>
              <a:rPr lang="en" sz="1600" dirty="0"/>
              <a:t> and what they </a:t>
            </a:r>
            <a:r>
              <a:rPr lang="en" sz="1600" b="1" dirty="0"/>
              <a:t>understand</a:t>
            </a:r>
            <a:r>
              <a:rPr lang="en" sz="1600" dirty="0"/>
              <a:t>.</a:t>
            </a:r>
          </a:p>
          <a:p>
            <a:pPr marL="914400" marR="0" lvl="1" indent="-349250" algn="l" rtl="0">
              <a:lnSpc>
                <a:spcPct val="90000"/>
              </a:lnSpc>
              <a:spcBef>
                <a:spcPts val="800"/>
              </a:spcBef>
              <a:buSzPct val="100000"/>
            </a:pPr>
            <a:r>
              <a:rPr lang="en" sz="1600" dirty="0"/>
              <a:t>How a child interacts with their learning</a:t>
            </a:r>
          </a:p>
          <a:p>
            <a:pPr marL="0" marR="0" lvl="0" indent="0" algn="l" rtl="0">
              <a:lnSpc>
                <a:spcPct val="90000"/>
              </a:lnSpc>
              <a:spcBef>
                <a:spcPts val="800"/>
              </a:spcBef>
              <a:buNone/>
            </a:pPr>
            <a:endParaRPr sz="1900" dirty="0"/>
          </a:p>
          <a:p>
            <a:pPr marL="0" marR="0" lvl="0" indent="0" algn="l" rtl="0">
              <a:lnSpc>
                <a:spcPct val="90000"/>
              </a:lnSpc>
              <a:spcBef>
                <a:spcPts val="800"/>
              </a:spcBef>
              <a:buNone/>
            </a:pPr>
            <a:r>
              <a:rPr lang="en" sz="1900" dirty="0"/>
              <a:t>					</a:t>
            </a:r>
          </a:p>
        </p:txBody>
      </p:sp>
      <p:pic>
        <p:nvPicPr>
          <p:cNvPr id="294" name="Shape 294" descr="Image result for parent student teacher conference"/>
          <p:cNvPicPr preferRelativeResize="0"/>
          <p:nvPr/>
        </p:nvPicPr>
        <p:blipFill>
          <a:blip r:embed="rId3">
            <a:alphaModFix/>
          </a:blip>
          <a:stretch>
            <a:fillRect/>
          </a:stretch>
        </p:blipFill>
        <p:spPr>
          <a:xfrm>
            <a:off x="5679075" y="1285875"/>
            <a:ext cx="3464925" cy="3857624"/>
          </a:xfrm>
          <a:prstGeom prst="rect">
            <a:avLst/>
          </a:prstGeom>
          <a:noFill/>
          <a:ln>
            <a:noFill/>
          </a:ln>
        </p:spPr>
      </p:pic>
      <p:sp>
        <p:nvSpPr>
          <p:cNvPr id="295" name="Shape 295"/>
          <p:cNvSpPr txBox="1">
            <a:spLocks noGrp="1"/>
          </p:cNvSpPr>
          <p:nvPr>
            <p:ph type="title" idx="4294967295"/>
          </p:nvPr>
        </p:nvSpPr>
        <p:spPr>
          <a:xfrm>
            <a:off x="3630300" y="738375"/>
            <a:ext cx="6447300" cy="990600"/>
          </a:xfrm>
          <a:prstGeom prst="rect">
            <a:avLst/>
          </a:prstGeom>
          <a:noFill/>
          <a:ln>
            <a:noFill/>
          </a:ln>
        </p:spPr>
        <p:txBody>
          <a:bodyPr lIns="68575" tIns="34275" rIns="68575" bIns="34275" anchor="ctr" anchorCtr="0">
            <a:noAutofit/>
          </a:bodyPr>
          <a:lstStyle/>
          <a:p>
            <a:pPr marL="0" marR="0" lvl="0" indent="0" algn="l" rtl="0">
              <a:lnSpc>
                <a:spcPct val="90000"/>
              </a:lnSpc>
              <a:spcBef>
                <a:spcPts val="0"/>
              </a:spcBef>
              <a:buClr>
                <a:schemeClr val="dk1"/>
              </a:buClr>
              <a:buSzPct val="25000"/>
              <a:buFont typeface="Calibri"/>
              <a:buNone/>
            </a:pPr>
            <a:r>
              <a:rPr lang="en" sz="3300" b="0" i="0" u="none" strike="noStrike" cap="none">
                <a:solidFill>
                  <a:schemeClr val="dk1"/>
                </a:solidFill>
                <a:latin typeface="Calibri"/>
                <a:ea typeface="Calibri"/>
                <a:cs typeface="Calibri"/>
                <a:sym typeface="Calibri"/>
              </a:rPr>
              <a:t>Assessment</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pic>
        <p:nvPicPr>
          <p:cNvPr id="337" name="Shape 337"/>
          <p:cNvPicPr preferRelativeResize="0"/>
          <p:nvPr/>
        </p:nvPicPr>
        <p:blipFill>
          <a:blip r:embed="rId3">
            <a:alphaModFix/>
          </a:blip>
          <a:stretch>
            <a:fillRect/>
          </a:stretch>
        </p:blipFill>
        <p:spPr>
          <a:xfrm>
            <a:off x="-1" y="0"/>
            <a:ext cx="9144000" cy="5368826"/>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Shape 342"/>
          <p:cNvSpPr txBox="1">
            <a:spLocks noGrp="1"/>
          </p:cNvSpPr>
          <p:nvPr>
            <p:ph type="body" idx="4294967295"/>
          </p:nvPr>
        </p:nvSpPr>
        <p:spPr>
          <a:xfrm>
            <a:off x="393650" y="1605250"/>
            <a:ext cx="8514000" cy="3538200"/>
          </a:xfrm>
          <a:prstGeom prst="rect">
            <a:avLst/>
          </a:prstGeom>
          <a:noFill/>
          <a:ln>
            <a:noFill/>
          </a:ln>
        </p:spPr>
        <p:txBody>
          <a:bodyPr lIns="68575" tIns="34275" rIns="68575" bIns="34275" anchor="t" anchorCtr="0">
            <a:noAutofit/>
          </a:bodyPr>
          <a:lstStyle/>
          <a:p>
            <a:pPr marL="0" marR="0" lvl="0" indent="0" algn="l" rtl="0">
              <a:lnSpc>
                <a:spcPct val="90000"/>
              </a:lnSpc>
              <a:spcBef>
                <a:spcPts val="800"/>
              </a:spcBef>
              <a:spcAft>
                <a:spcPts val="0"/>
              </a:spcAft>
              <a:buNone/>
            </a:pPr>
            <a:r>
              <a:rPr lang="en" sz="1900" dirty="0"/>
              <a:t>                       </a:t>
            </a:r>
          </a:p>
          <a:p>
            <a:pPr marL="0" marR="0" lvl="0" indent="0" algn="l" rtl="0">
              <a:lnSpc>
                <a:spcPct val="90000"/>
              </a:lnSpc>
              <a:spcBef>
                <a:spcPts val="800"/>
              </a:spcBef>
              <a:spcAft>
                <a:spcPts val="0"/>
              </a:spcAft>
              <a:buNone/>
            </a:pPr>
            <a:r>
              <a:rPr lang="en" sz="1900" dirty="0"/>
              <a:t>      Support 				        Ask questions 				Learn</a:t>
            </a:r>
          </a:p>
          <a:p>
            <a:pPr marL="0" marR="0" lvl="0" indent="0" algn="l" rtl="0">
              <a:lnSpc>
                <a:spcPct val="90000"/>
              </a:lnSpc>
              <a:spcBef>
                <a:spcPts val="800"/>
              </a:spcBef>
              <a:spcAft>
                <a:spcPts val="0"/>
              </a:spcAft>
              <a:buNone/>
            </a:pPr>
            <a:endParaRPr sz="1900" dirty="0"/>
          </a:p>
          <a:p>
            <a:pPr marL="0" marR="0" lvl="0" indent="0" algn="l" rtl="0">
              <a:lnSpc>
                <a:spcPct val="90000"/>
              </a:lnSpc>
              <a:spcBef>
                <a:spcPts val="800"/>
              </a:spcBef>
              <a:spcAft>
                <a:spcPts val="0"/>
              </a:spcAft>
              <a:buNone/>
            </a:pPr>
            <a:endParaRPr sz="1900" dirty="0"/>
          </a:p>
          <a:p>
            <a:pPr marL="0" marR="0" lvl="0" indent="0" algn="l" rtl="0">
              <a:lnSpc>
                <a:spcPct val="90000"/>
              </a:lnSpc>
              <a:spcBef>
                <a:spcPts val="800"/>
              </a:spcBef>
              <a:spcAft>
                <a:spcPts val="0"/>
              </a:spcAft>
              <a:buNone/>
            </a:pPr>
            <a:endParaRPr sz="1900" dirty="0"/>
          </a:p>
          <a:p>
            <a:pPr marL="0" marR="0" lvl="0" indent="0" algn="l" rtl="0">
              <a:lnSpc>
                <a:spcPct val="90000"/>
              </a:lnSpc>
              <a:spcBef>
                <a:spcPts val="800"/>
              </a:spcBef>
              <a:spcAft>
                <a:spcPts val="0"/>
              </a:spcAft>
              <a:buNone/>
            </a:pPr>
            <a:endParaRPr sz="1900" dirty="0"/>
          </a:p>
          <a:p>
            <a:pPr marL="0" marR="0" lvl="0" indent="0" algn="l" rtl="0">
              <a:lnSpc>
                <a:spcPct val="90000"/>
              </a:lnSpc>
              <a:spcBef>
                <a:spcPts val="800"/>
              </a:spcBef>
              <a:spcAft>
                <a:spcPts val="0"/>
              </a:spcAft>
              <a:buNone/>
            </a:pPr>
            <a:endParaRPr sz="1900" dirty="0"/>
          </a:p>
          <a:p>
            <a:pPr marL="0" marR="0" lvl="0" indent="0" algn="ctr" rtl="0">
              <a:lnSpc>
                <a:spcPct val="90000"/>
              </a:lnSpc>
              <a:spcBef>
                <a:spcPts val="800"/>
              </a:spcBef>
              <a:spcAft>
                <a:spcPts val="0"/>
              </a:spcAft>
              <a:buNone/>
            </a:pPr>
            <a:endParaRPr sz="1000" dirty="0"/>
          </a:p>
          <a:p>
            <a:pPr marL="0" marR="0" lvl="0" indent="0" algn="ctr" rtl="0">
              <a:lnSpc>
                <a:spcPct val="90000"/>
              </a:lnSpc>
              <a:spcBef>
                <a:spcPts val="800"/>
              </a:spcBef>
              <a:spcAft>
                <a:spcPts val="0"/>
              </a:spcAft>
              <a:buNone/>
            </a:pPr>
            <a:r>
              <a:rPr lang="en" sz="1900" dirty="0">
                <a:solidFill>
                  <a:srgbClr val="0000FF"/>
                </a:solidFill>
              </a:rPr>
              <a:t>“Alone we can do so little, together we can do so much.”- Helen Keller</a:t>
            </a:r>
          </a:p>
        </p:txBody>
      </p:sp>
      <p:sp>
        <p:nvSpPr>
          <p:cNvPr id="343" name="Shape 343"/>
          <p:cNvSpPr txBox="1">
            <a:spLocks noGrp="1"/>
          </p:cNvSpPr>
          <p:nvPr>
            <p:ph type="ctrTitle" idx="4294967295"/>
          </p:nvPr>
        </p:nvSpPr>
        <p:spPr>
          <a:xfrm rot="-935303">
            <a:off x="-899653" y="595480"/>
            <a:ext cx="6857955" cy="769578"/>
          </a:xfrm>
          <a:prstGeom prst="rect">
            <a:avLst/>
          </a:prstGeom>
          <a:noFill/>
          <a:ln>
            <a:noFill/>
          </a:ln>
        </p:spPr>
        <p:txBody>
          <a:bodyPr lIns="68575" tIns="34275" rIns="68575" bIns="34275" anchor="b" anchorCtr="0">
            <a:noAutofit/>
          </a:bodyPr>
          <a:lstStyle/>
          <a:p>
            <a:pPr marL="0" marR="0" lvl="0" indent="0" algn="ctr" rtl="0">
              <a:lnSpc>
                <a:spcPct val="90000"/>
              </a:lnSpc>
              <a:spcBef>
                <a:spcPts val="0"/>
              </a:spcBef>
              <a:buClr>
                <a:schemeClr val="dk1"/>
              </a:buClr>
              <a:buSzPct val="25000"/>
              <a:buFont typeface="Calibri"/>
              <a:buNone/>
            </a:pPr>
            <a:r>
              <a:rPr lang="en" sz="4500" b="0" i="0" u="none" strike="noStrike" cap="none">
                <a:solidFill>
                  <a:schemeClr val="dk1"/>
                </a:solidFill>
                <a:latin typeface="Calibri"/>
                <a:ea typeface="Calibri"/>
                <a:cs typeface="Calibri"/>
                <a:sym typeface="Calibri"/>
              </a:rPr>
              <a:t>A Shift in Perspective</a:t>
            </a:r>
          </a:p>
        </p:txBody>
      </p:sp>
      <p:pic>
        <p:nvPicPr>
          <p:cNvPr id="344" name="Shape 344" descr="Image result for support"/>
          <p:cNvPicPr preferRelativeResize="0"/>
          <p:nvPr/>
        </p:nvPicPr>
        <p:blipFill>
          <a:blip r:embed="rId3">
            <a:alphaModFix/>
          </a:blip>
          <a:stretch>
            <a:fillRect/>
          </a:stretch>
        </p:blipFill>
        <p:spPr>
          <a:xfrm>
            <a:off x="487674" y="2575536"/>
            <a:ext cx="2041650" cy="2041650"/>
          </a:xfrm>
          <a:prstGeom prst="rect">
            <a:avLst/>
          </a:prstGeom>
          <a:noFill/>
          <a:ln>
            <a:noFill/>
          </a:ln>
        </p:spPr>
      </p:pic>
      <p:pic>
        <p:nvPicPr>
          <p:cNvPr id="345" name="Shape 345"/>
          <p:cNvPicPr preferRelativeResize="0"/>
          <p:nvPr/>
        </p:nvPicPr>
        <p:blipFill>
          <a:blip r:embed="rId4">
            <a:alphaModFix/>
          </a:blip>
          <a:stretch>
            <a:fillRect/>
          </a:stretch>
        </p:blipFill>
        <p:spPr>
          <a:xfrm>
            <a:off x="3472662" y="2457462"/>
            <a:ext cx="1951224" cy="1951224"/>
          </a:xfrm>
          <a:prstGeom prst="rect">
            <a:avLst/>
          </a:prstGeom>
          <a:noFill/>
          <a:ln>
            <a:noFill/>
          </a:ln>
        </p:spPr>
      </p:pic>
      <p:pic>
        <p:nvPicPr>
          <p:cNvPr id="346" name="Shape 346"/>
          <p:cNvPicPr preferRelativeResize="0"/>
          <p:nvPr/>
        </p:nvPicPr>
        <p:blipFill>
          <a:blip r:embed="rId5">
            <a:alphaModFix/>
          </a:blip>
          <a:stretch>
            <a:fillRect/>
          </a:stretch>
        </p:blipFill>
        <p:spPr>
          <a:xfrm>
            <a:off x="6028525" y="2716067"/>
            <a:ext cx="2553124" cy="1434000"/>
          </a:xfrm>
          <a:prstGeom prst="rect">
            <a:avLst/>
          </a:prstGeom>
          <a:noFill/>
          <a:ln>
            <a:noFill/>
          </a:ln>
        </p:spPr>
      </p:pic>
      <p:sp>
        <p:nvSpPr>
          <p:cNvPr id="347" name="Shape 347"/>
          <p:cNvSpPr txBox="1"/>
          <p:nvPr/>
        </p:nvSpPr>
        <p:spPr>
          <a:xfrm>
            <a:off x="3723750" y="1195575"/>
            <a:ext cx="5068800" cy="672600"/>
          </a:xfrm>
          <a:prstGeom prst="rect">
            <a:avLst/>
          </a:prstGeom>
          <a:noFill/>
          <a:ln>
            <a:noFill/>
          </a:ln>
        </p:spPr>
        <p:txBody>
          <a:bodyPr lIns="91425" tIns="91425" rIns="91425" bIns="91425" anchor="t" anchorCtr="0">
            <a:noAutofit/>
          </a:bodyPr>
          <a:lstStyle/>
          <a:p>
            <a:pPr lvl="0" rtl="0">
              <a:spcBef>
                <a:spcPts val="0"/>
              </a:spcBef>
              <a:buNone/>
            </a:pPr>
            <a:r>
              <a:rPr lang="en" sz="3000"/>
              <a:t>What you can do...</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pic>
        <p:nvPicPr>
          <p:cNvPr id="352" name="Shape 352" descr="Image result for celebrate"/>
          <p:cNvPicPr preferRelativeResize="0"/>
          <p:nvPr/>
        </p:nvPicPr>
        <p:blipFill>
          <a:blip r:embed="rId3">
            <a:alphaModFix amt="64000"/>
          </a:blip>
          <a:stretch>
            <a:fillRect/>
          </a:stretch>
        </p:blipFill>
        <p:spPr>
          <a:xfrm>
            <a:off x="-613902" y="-1006475"/>
            <a:ext cx="9757903" cy="7326700"/>
          </a:xfrm>
          <a:prstGeom prst="rect">
            <a:avLst/>
          </a:prstGeom>
          <a:noFill/>
          <a:ln>
            <a:noFill/>
          </a:ln>
        </p:spPr>
      </p:pic>
      <p:sp>
        <p:nvSpPr>
          <p:cNvPr id="353" name="Shape 353"/>
          <p:cNvSpPr txBox="1">
            <a:spLocks noGrp="1"/>
          </p:cNvSpPr>
          <p:nvPr>
            <p:ph type="ctrTitle" idx="4294967295"/>
          </p:nvPr>
        </p:nvSpPr>
        <p:spPr>
          <a:xfrm rot="-935303">
            <a:off x="-827677" y="83851"/>
            <a:ext cx="6857955" cy="769578"/>
          </a:xfrm>
          <a:prstGeom prst="rect">
            <a:avLst/>
          </a:prstGeom>
          <a:noFill/>
          <a:ln>
            <a:noFill/>
          </a:ln>
        </p:spPr>
        <p:txBody>
          <a:bodyPr lIns="68575" tIns="34275" rIns="68575" bIns="34275" anchor="b" anchorCtr="0">
            <a:noAutofit/>
          </a:bodyPr>
          <a:lstStyle/>
          <a:p>
            <a:pPr marL="0" marR="0" lvl="0" indent="0" algn="ctr" rtl="0">
              <a:lnSpc>
                <a:spcPct val="90000"/>
              </a:lnSpc>
              <a:spcBef>
                <a:spcPts val="0"/>
              </a:spcBef>
              <a:buClr>
                <a:schemeClr val="dk1"/>
              </a:buClr>
              <a:buSzPct val="25000"/>
              <a:buFont typeface="Calibri"/>
              <a:buNone/>
            </a:pPr>
            <a:r>
              <a:rPr lang="en" sz="4500" b="0" i="0" u="none" strike="noStrike" cap="none" dirty="0">
                <a:solidFill>
                  <a:schemeClr val="dk1"/>
                </a:solidFill>
                <a:latin typeface="Calibri"/>
                <a:ea typeface="Calibri"/>
                <a:cs typeface="Calibri"/>
                <a:sym typeface="Calibri"/>
              </a:rPr>
              <a:t>A Shift in Perspective</a:t>
            </a:r>
          </a:p>
        </p:txBody>
      </p:sp>
      <p:sp>
        <p:nvSpPr>
          <p:cNvPr id="354" name="Shape 354"/>
          <p:cNvSpPr txBox="1"/>
          <p:nvPr/>
        </p:nvSpPr>
        <p:spPr>
          <a:xfrm>
            <a:off x="2601300" y="2394400"/>
            <a:ext cx="6542700" cy="2867400"/>
          </a:xfrm>
          <a:prstGeom prst="rect">
            <a:avLst/>
          </a:prstGeom>
          <a:solidFill>
            <a:srgbClr val="CFE2F3"/>
          </a:solidFill>
          <a:ln>
            <a:noFill/>
          </a:ln>
        </p:spPr>
        <p:txBody>
          <a:bodyPr lIns="91425" tIns="91425" rIns="91425" bIns="91425" anchor="t" anchorCtr="0">
            <a:noAutofit/>
          </a:bodyPr>
          <a:lstStyle/>
          <a:p>
            <a:pPr marL="457200" lvl="0" indent="-381000" rtl="0">
              <a:spcBef>
                <a:spcPts val="0"/>
              </a:spcBef>
              <a:buSzPct val="100000"/>
              <a:buChar char="●"/>
            </a:pPr>
            <a:r>
              <a:rPr lang="en" sz="2400"/>
              <a:t>Who your child is/is becoming</a:t>
            </a:r>
          </a:p>
          <a:p>
            <a:pPr marL="457200" lvl="0" indent="-381000" rtl="0">
              <a:spcBef>
                <a:spcPts val="0"/>
              </a:spcBef>
              <a:buSzPct val="100000"/>
              <a:buChar char="●"/>
            </a:pPr>
            <a:r>
              <a:rPr lang="en" sz="2400"/>
              <a:t>Every success </a:t>
            </a:r>
            <a:r>
              <a:rPr lang="en" sz="2400" b="1"/>
              <a:t>BIG</a:t>
            </a:r>
            <a:r>
              <a:rPr lang="en" sz="2400"/>
              <a:t> and small</a:t>
            </a:r>
          </a:p>
          <a:p>
            <a:pPr marL="457200" lvl="0" indent="-381000" rtl="0">
              <a:spcBef>
                <a:spcPts val="0"/>
              </a:spcBef>
              <a:buSzPct val="100000"/>
              <a:buChar char="●"/>
            </a:pPr>
            <a:r>
              <a:rPr lang="en" sz="2400"/>
              <a:t>Strengths and achievements</a:t>
            </a:r>
          </a:p>
          <a:p>
            <a:pPr marL="457200" lvl="0" indent="-381000" rtl="0">
              <a:spcBef>
                <a:spcPts val="0"/>
              </a:spcBef>
              <a:buSzPct val="100000"/>
              <a:buChar char="●"/>
            </a:pPr>
            <a:r>
              <a:rPr lang="en" sz="2400" b="1"/>
              <a:t>Failure as an opportunity</a:t>
            </a:r>
            <a:r>
              <a:rPr lang="en" sz="2400"/>
              <a:t> to learn and grow</a:t>
            </a:r>
          </a:p>
          <a:p>
            <a:pPr marL="457200" lvl="0" indent="-381000">
              <a:spcBef>
                <a:spcPts val="0"/>
              </a:spcBef>
              <a:buSzPct val="100000"/>
              <a:buChar char="●"/>
            </a:pPr>
            <a:r>
              <a:rPr lang="en" sz="2400"/>
              <a:t>Your child’s teacher, their school, the value of education and the opportunity it provides</a:t>
            </a:r>
          </a:p>
        </p:txBody>
      </p:sp>
      <p:pic>
        <p:nvPicPr>
          <p:cNvPr id="355" name="Shape 355" descr="Image result for celebrate"/>
          <p:cNvPicPr preferRelativeResize="0"/>
          <p:nvPr/>
        </p:nvPicPr>
        <p:blipFill>
          <a:blip r:embed="rId4">
            <a:alphaModFix/>
          </a:blip>
          <a:stretch>
            <a:fillRect/>
          </a:stretch>
        </p:blipFill>
        <p:spPr>
          <a:xfrm rot="-897713">
            <a:off x="-68701" y="1664482"/>
            <a:ext cx="2729950" cy="1876850"/>
          </a:xfrm>
          <a:prstGeom prst="rect">
            <a:avLst/>
          </a:prstGeom>
          <a:noFill/>
          <a:ln>
            <a:noFill/>
          </a:ln>
        </p:spPr>
      </p:pic>
      <p:sp>
        <p:nvSpPr>
          <p:cNvPr id="356" name="Shape 356"/>
          <p:cNvSpPr txBox="1"/>
          <p:nvPr/>
        </p:nvSpPr>
        <p:spPr>
          <a:xfrm>
            <a:off x="3338250" y="468640"/>
            <a:ext cx="5068800" cy="672600"/>
          </a:xfrm>
          <a:prstGeom prst="rect">
            <a:avLst/>
          </a:prstGeom>
          <a:noFill/>
          <a:ln>
            <a:noFill/>
          </a:ln>
        </p:spPr>
        <p:txBody>
          <a:bodyPr lIns="91425" tIns="91425" rIns="91425" bIns="91425" anchor="t" anchorCtr="0">
            <a:noAutofit/>
          </a:bodyPr>
          <a:lstStyle/>
          <a:p>
            <a:pPr lvl="0">
              <a:spcBef>
                <a:spcPts val="0"/>
              </a:spcBef>
              <a:buNone/>
            </a:pPr>
            <a:r>
              <a:rPr lang="en" sz="6000" b="1" dirty="0">
                <a:latin typeface="Amatic SC" panose="020B0604020202020204" charset="0"/>
              </a:rPr>
              <a:t>What you can do...</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Shape 75"/>
        <p:cNvGrpSpPr/>
        <p:nvPr/>
      </p:nvGrpSpPr>
      <p:grpSpPr>
        <a:xfrm>
          <a:off x="0" y="0"/>
          <a:ext cx="0" cy="0"/>
          <a:chOff x="0" y="0"/>
          <a:chExt cx="0" cy="0"/>
        </a:xfrm>
      </p:grpSpPr>
      <p:sp>
        <p:nvSpPr>
          <p:cNvPr id="76" name="Shape 76"/>
          <p:cNvSpPr txBox="1">
            <a:spLocks noGrp="1"/>
          </p:cNvSpPr>
          <p:nvPr>
            <p:ph type="ctrTitle"/>
          </p:nvPr>
        </p:nvSpPr>
        <p:spPr>
          <a:xfrm>
            <a:off x="1143000" y="3012522"/>
            <a:ext cx="6858000" cy="1790700"/>
          </a:xfrm>
          <a:prstGeom prst="rect">
            <a:avLst/>
          </a:prstGeom>
          <a:noFill/>
          <a:ln>
            <a:noFill/>
          </a:ln>
        </p:spPr>
        <p:txBody>
          <a:bodyPr lIns="68575" tIns="34275" rIns="68575" bIns="34275" anchor="b" anchorCtr="0">
            <a:noAutofit/>
          </a:bodyPr>
          <a:lstStyle/>
          <a:p>
            <a:pPr marL="0" marR="0" lvl="0" indent="0" algn="ctr" rtl="0">
              <a:lnSpc>
                <a:spcPct val="90000"/>
              </a:lnSpc>
              <a:spcBef>
                <a:spcPts val="0"/>
              </a:spcBef>
              <a:buClr>
                <a:schemeClr val="dk1"/>
              </a:buClr>
              <a:buSzPct val="25000"/>
              <a:buFont typeface="Calibri"/>
              <a:buNone/>
            </a:pPr>
            <a:r>
              <a:rPr lang="en" sz="7200" b="1" i="0" u="none" strike="noStrike" cap="none" dirty="0">
                <a:solidFill>
                  <a:schemeClr val="dk1"/>
                </a:solidFill>
                <a:latin typeface="Amatic SC"/>
                <a:ea typeface="Amatic SC"/>
                <a:cs typeface="Amatic SC"/>
                <a:sym typeface="Amatic SC"/>
              </a:rPr>
              <a:t>Why the change?</a:t>
            </a:r>
          </a:p>
        </p:txBody>
      </p:sp>
      <p:pic>
        <p:nvPicPr>
          <p:cNvPr id="77" name="Shape 77"/>
          <p:cNvPicPr preferRelativeResize="0"/>
          <p:nvPr/>
        </p:nvPicPr>
        <p:blipFill>
          <a:blip r:embed="rId3">
            <a:alphaModFix/>
          </a:blip>
          <a:stretch>
            <a:fillRect/>
          </a:stretch>
        </p:blipFill>
        <p:spPr>
          <a:xfrm>
            <a:off x="0" y="0"/>
            <a:ext cx="9144000" cy="277977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5" name="Shape 62"/>
          <p:cNvSpPr/>
          <p:nvPr/>
        </p:nvSpPr>
        <p:spPr>
          <a:xfrm>
            <a:off x="14850" y="14850"/>
            <a:ext cx="9144000" cy="1135856"/>
          </a:xfrm>
          <a:prstGeom prst="rect">
            <a:avLst/>
          </a:prstGeom>
          <a:solidFill>
            <a:srgbClr val="94DA67"/>
          </a:solidFill>
          <a:ln w="9525" cap="flat" cmpd="sng">
            <a:solidFill>
              <a:srgbClr val="86EE7D"/>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0" name="Shape 90"/>
          <p:cNvSpPr txBox="1">
            <a:spLocks noGrp="1"/>
          </p:cNvSpPr>
          <p:nvPr>
            <p:ph type="title" idx="4294967295"/>
          </p:nvPr>
        </p:nvSpPr>
        <p:spPr>
          <a:xfrm>
            <a:off x="152025" y="605528"/>
            <a:ext cx="7886700" cy="994200"/>
          </a:xfrm>
          <a:prstGeom prst="rect">
            <a:avLst/>
          </a:prstGeom>
          <a:noFill/>
          <a:ln>
            <a:noFill/>
          </a:ln>
        </p:spPr>
        <p:txBody>
          <a:bodyPr lIns="68575" tIns="34275" rIns="68575" bIns="34275" anchor="ctr" anchorCtr="0">
            <a:noAutofit/>
          </a:bodyPr>
          <a:lstStyle/>
          <a:p>
            <a:pPr marL="0" marR="0" lvl="0" indent="0" algn="l" rtl="0">
              <a:lnSpc>
                <a:spcPct val="90000"/>
              </a:lnSpc>
              <a:spcBef>
                <a:spcPts val="0"/>
              </a:spcBef>
              <a:buClr>
                <a:schemeClr val="dk1"/>
              </a:buClr>
              <a:buSzPct val="25000"/>
              <a:buFont typeface="Calibri"/>
              <a:buNone/>
            </a:pPr>
            <a:r>
              <a:rPr lang="en" sz="4800" b="1" i="0" u="none" strike="noStrike" cap="none" dirty="0">
                <a:solidFill>
                  <a:schemeClr val="dk1"/>
                </a:solidFill>
                <a:latin typeface="Amatic SC"/>
                <a:ea typeface="Amatic SC"/>
                <a:cs typeface="Amatic SC"/>
                <a:sym typeface="Amatic SC"/>
              </a:rPr>
              <a:t>Research on Learning</a:t>
            </a:r>
            <a:br>
              <a:rPr lang="en" sz="6000" b="1" i="0" u="none" strike="noStrike" cap="none" dirty="0">
                <a:solidFill>
                  <a:schemeClr val="dk1"/>
                </a:solidFill>
                <a:latin typeface="Amatic SC"/>
                <a:ea typeface="Amatic SC"/>
                <a:cs typeface="Amatic SC"/>
                <a:sym typeface="Amatic SC"/>
              </a:rPr>
            </a:br>
            <a:endParaRPr lang="en" sz="6000" b="1" i="0" u="none" strike="noStrike" cap="none" dirty="0">
              <a:solidFill>
                <a:schemeClr val="dk1"/>
              </a:solidFill>
              <a:latin typeface="Amatic SC"/>
              <a:ea typeface="Amatic SC"/>
              <a:cs typeface="Amatic SC"/>
              <a:sym typeface="Amatic SC"/>
            </a:endParaRPr>
          </a:p>
        </p:txBody>
      </p:sp>
      <p:sp>
        <p:nvSpPr>
          <p:cNvPr id="91" name="Shape 91"/>
          <p:cNvSpPr txBox="1">
            <a:spLocks noGrp="1"/>
          </p:cNvSpPr>
          <p:nvPr>
            <p:ph type="body" idx="4294967295"/>
          </p:nvPr>
        </p:nvSpPr>
        <p:spPr>
          <a:xfrm>
            <a:off x="0" y="1496068"/>
            <a:ext cx="6399600" cy="3263400"/>
          </a:xfrm>
          <a:prstGeom prst="rect">
            <a:avLst/>
          </a:prstGeom>
          <a:noFill/>
          <a:ln>
            <a:noFill/>
          </a:ln>
        </p:spPr>
        <p:txBody>
          <a:bodyPr lIns="68575" tIns="34275" rIns="68575" bIns="34275" anchor="t" anchorCtr="0">
            <a:noAutofit/>
          </a:bodyPr>
          <a:lstStyle/>
          <a:p>
            <a:pPr marL="177800" marR="0" lvl="0" indent="-171450" algn="l" rtl="0">
              <a:lnSpc>
                <a:spcPct val="90000"/>
              </a:lnSpc>
              <a:spcBef>
                <a:spcPts val="0"/>
              </a:spcBef>
              <a:spcAft>
                <a:spcPts val="0"/>
              </a:spcAft>
              <a:buClr>
                <a:schemeClr val="dk1"/>
              </a:buClr>
              <a:buSzPct val="100000"/>
              <a:buFont typeface="Arial"/>
              <a:buChar char="•"/>
            </a:pPr>
            <a:r>
              <a:rPr lang="en" sz="2100" b="0" i="0" u="none" strike="noStrike" cap="none" dirty="0">
                <a:solidFill>
                  <a:schemeClr val="dk1"/>
                </a:solidFill>
                <a:latin typeface="Calibri"/>
                <a:ea typeface="Calibri"/>
                <a:cs typeface="Calibri"/>
                <a:sym typeface="Calibri"/>
              </a:rPr>
              <a:t>We are moving forward based on leading practices from around the world and research of how children and teens </a:t>
            </a:r>
            <a:r>
              <a:rPr lang="en" sz="2100" b="1" i="1" u="none" strike="noStrike" cap="none" dirty="0">
                <a:solidFill>
                  <a:schemeClr val="dk1"/>
                </a:solidFill>
                <a:latin typeface="Calibri"/>
                <a:ea typeface="Calibri"/>
                <a:cs typeface="Calibri"/>
                <a:sym typeface="Calibri"/>
              </a:rPr>
              <a:t>actually</a:t>
            </a:r>
            <a:r>
              <a:rPr lang="en" sz="2100" b="0" i="0" u="none" strike="noStrike" cap="none" dirty="0">
                <a:solidFill>
                  <a:schemeClr val="dk1"/>
                </a:solidFill>
                <a:latin typeface="Calibri"/>
                <a:ea typeface="Calibri"/>
                <a:cs typeface="Calibri"/>
                <a:sym typeface="Calibri"/>
              </a:rPr>
              <a:t> learn, which tells us:</a:t>
            </a:r>
          </a:p>
          <a:p>
            <a:pPr marL="520700" marR="0" lvl="1" indent="-177800" algn="l" rtl="0">
              <a:lnSpc>
                <a:spcPct val="90000"/>
              </a:lnSpc>
              <a:spcBef>
                <a:spcPts val="400"/>
              </a:spcBef>
              <a:spcAft>
                <a:spcPts val="0"/>
              </a:spcAft>
              <a:buClr>
                <a:schemeClr val="dk1"/>
              </a:buClr>
              <a:buSzPct val="100000"/>
              <a:buFont typeface="Arial"/>
              <a:buChar char="•"/>
            </a:pPr>
            <a:r>
              <a:rPr lang="en" sz="1800" b="0" i="0" u="none" strike="noStrike" cap="none" dirty="0">
                <a:solidFill>
                  <a:schemeClr val="dk1"/>
                </a:solidFill>
                <a:latin typeface="Calibri"/>
                <a:ea typeface="Calibri"/>
                <a:cs typeface="Calibri"/>
                <a:sym typeface="Calibri"/>
              </a:rPr>
              <a:t>No two students learn the same way or at the same pace;</a:t>
            </a:r>
          </a:p>
          <a:p>
            <a:pPr marL="520700" marR="0" lvl="1" indent="-177800" algn="l" rtl="0">
              <a:lnSpc>
                <a:spcPct val="90000"/>
              </a:lnSpc>
              <a:spcBef>
                <a:spcPts val="400"/>
              </a:spcBef>
              <a:spcAft>
                <a:spcPts val="0"/>
              </a:spcAft>
              <a:buClr>
                <a:schemeClr val="dk1"/>
              </a:buClr>
              <a:buSzPct val="100000"/>
              <a:buFont typeface="Arial"/>
              <a:buChar char="•"/>
            </a:pPr>
            <a:r>
              <a:rPr lang="en" sz="1800" b="0" i="0" u="none" strike="noStrike" cap="none" dirty="0">
                <a:solidFill>
                  <a:schemeClr val="dk1"/>
                </a:solidFill>
                <a:latin typeface="Calibri"/>
                <a:ea typeface="Calibri"/>
                <a:cs typeface="Calibri"/>
                <a:sym typeface="Calibri"/>
              </a:rPr>
              <a:t>Effective learning is not just memorizing, but being able to apply knowledge in real-world settings; and</a:t>
            </a:r>
          </a:p>
          <a:p>
            <a:pPr marL="520700" marR="0" lvl="1" indent="-177800" algn="l" rtl="0">
              <a:lnSpc>
                <a:spcPct val="90000"/>
              </a:lnSpc>
              <a:spcBef>
                <a:spcPts val="400"/>
              </a:spcBef>
              <a:spcAft>
                <a:spcPts val="0"/>
              </a:spcAft>
              <a:buClr>
                <a:schemeClr val="dk1"/>
              </a:buClr>
              <a:buSzPct val="100000"/>
              <a:buFont typeface="Arial"/>
              <a:buChar char="•"/>
            </a:pPr>
            <a:r>
              <a:rPr lang="en" sz="1800" b="0" i="0" u="none" strike="noStrike" cap="none" dirty="0">
                <a:solidFill>
                  <a:schemeClr val="dk1"/>
                </a:solidFill>
                <a:latin typeface="Calibri"/>
                <a:ea typeface="Calibri"/>
                <a:cs typeface="Calibri"/>
                <a:sym typeface="Calibri"/>
              </a:rPr>
              <a:t>The best outcomes come through approaches that harness students’ own interests and passions.</a:t>
            </a:r>
          </a:p>
          <a:p>
            <a:pPr marL="520700" marR="0" lvl="1" indent="-177800" algn="l" rtl="0">
              <a:lnSpc>
                <a:spcPct val="90000"/>
              </a:lnSpc>
              <a:spcBef>
                <a:spcPts val="400"/>
              </a:spcBef>
              <a:buClr>
                <a:schemeClr val="dk1"/>
              </a:buClr>
              <a:buSzPct val="100000"/>
              <a:buFont typeface="Arial"/>
              <a:buNone/>
            </a:pPr>
            <a:endParaRPr sz="1800" b="0" i="0" u="none" strike="noStrike" cap="none" dirty="0">
              <a:solidFill>
                <a:schemeClr val="dk1"/>
              </a:solidFill>
              <a:latin typeface="Calibri"/>
              <a:ea typeface="Calibri"/>
              <a:cs typeface="Calibri"/>
              <a:sym typeface="Calibri"/>
            </a:endParaRPr>
          </a:p>
        </p:txBody>
      </p:sp>
      <p:pic>
        <p:nvPicPr>
          <p:cNvPr id="92" name="Shape 92"/>
          <p:cNvPicPr preferRelativeResize="0"/>
          <p:nvPr/>
        </p:nvPicPr>
        <p:blipFill rotWithShape="1">
          <a:blip r:embed="rId3">
            <a:alphaModFix/>
          </a:blip>
          <a:srcRect l="9635" t="10568" r="10930" b="10975"/>
          <a:stretch/>
        </p:blipFill>
        <p:spPr>
          <a:xfrm>
            <a:off x="6121925" y="2130025"/>
            <a:ext cx="2618049" cy="258572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pic>
        <p:nvPicPr>
          <p:cNvPr id="104" name="Shape 104"/>
          <p:cNvPicPr preferRelativeResize="0"/>
          <p:nvPr/>
        </p:nvPicPr>
        <p:blipFill rotWithShape="1">
          <a:blip r:embed="rId3">
            <a:alphaModFix/>
          </a:blip>
          <a:srcRect l="1943" t="2779" r="4168" b="5173"/>
          <a:stretch/>
        </p:blipFill>
        <p:spPr>
          <a:xfrm>
            <a:off x="0" y="0"/>
            <a:ext cx="9143999" cy="5497948"/>
          </a:xfrm>
          <a:prstGeom prst="rect">
            <a:avLst/>
          </a:prstGeom>
          <a:noFill/>
          <a:ln>
            <a:noFill/>
          </a:ln>
        </p:spPr>
      </p:pic>
      <p:sp>
        <p:nvSpPr>
          <p:cNvPr id="105" name="Shape 105"/>
          <p:cNvSpPr txBox="1"/>
          <p:nvPr/>
        </p:nvSpPr>
        <p:spPr>
          <a:xfrm>
            <a:off x="198925" y="5050850"/>
            <a:ext cx="2876700" cy="145800"/>
          </a:xfrm>
          <a:prstGeom prst="rect">
            <a:avLst/>
          </a:prstGeom>
          <a:noFill/>
          <a:ln>
            <a:noFill/>
          </a:ln>
        </p:spPr>
        <p:txBody>
          <a:bodyPr lIns="91425" tIns="91425" rIns="91425" bIns="91425" anchor="t" anchorCtr="0">
            <a:noAutofit/>
          </a:bodyPr>
          <a:lstStyle/>
          <a:p>
            <a:pPr lvl="0">
              <a:spcBef>
                <a:spcPts val="0"/>
              </a:spcBef>
              <a:buNone/>
            </a:pPr>
            <a:r>
              <a:rPr lang="en" sz="900"/>
              <a:t>http://www.iftf.org/futureworkskills/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Shape 118"/>
          <p:cNvSpPr txBox="1">
            <a:spLocks noGrp="1"/>
          </p:cNvSpPr>
          <p:nvPr>
            <p:ph type="title" idx="4294967295"/>
          </p:nvPr>
        </p:nvSpPr>
        <p:spPr>
          <a:xfrm>
            <a:off x="0" y="353578"/>
            <a:ext cx="7886700" cy="994200"/>
          </a:xfrm>
          <a:prstGeom prst="rect">
            <a:avLst/>
          </a:prstGeom>
          <a:noFill/>
          <a:ln>
            <a:noFill/>
          </a:ln>
        </p:spPr>
        <p:txBody>
          <a:bodyPr lIns="68575" tIns="34275" rIns="68575" bIns="34275" anchor="ctr" anchorCtr="0">
            <a:noAutofit/>
          </a:bodyPr>
          <a:lstStyle/>
          <a:p>
            <a:pPr marL="0" marR="0" lvl="0" indent="0" algn="l" rtl="0">
              <a:lnSpc>
                <a:spcPct val="90000"/>
              </a:lnSpc>
              <a:spcBef>
                <a:spcPts val="0"/>
              </a:spcBef>
              <a:buClr>
                <a:schemeClr val="dk1"/>
              </a:buClr>
              <a:buSzPct val="25000"/>
              <a:buFont typeface="Calibri"/>
              <a:buNone/>
            </a:pPr>
            <a:r>
              <a:rPr lang="en" sz="6000" b="1" dirty="0">
                <a:latin typeface="Amatic SC"/>
                <a:ea typeface="Amatic SC"/>
                <a:cs typeface="Amatic SC"/>
                <a:sym typeface="Amatic SC"/>
              </a:rPr>
              <a:t>Tapping into the passion of youth... </a:t>
            </a:r>
          </a:p>
        </p:txBody>
      </p:sp>
      <p:sp>
        <p:nvSpPr>
          <p:cNvPr id="119" name="Shape 119"/>
          <p:cNvSpPr txBox="1">
            <a:spLocks noGrp="1"/>
          </p:cNvSpPr>
          <p:nvPr>
            <p:ph type="body" idx="4294967295"/>
          </p:nvPr>
        </p:nvSpPr>
        <p:spPr>
          <a:xfrm>
            <a:off x="0" y="1140950"/>
            <a:ext cx="9144000" cy="1638600"/>
          </a:xfrm>
          <a:prstGeom prst="rect">
            <a:avLst/>
          </a:prstGeom>
          <a:noFill/>
          <a:ln>
            <a:noFill/>
          </a:ln>
        </p:spPr>
        <p:txBody>
          <a:bodyPr lIns="68575" tIns="34275" rIns="68575" bIns="34275" anchor="t" anchorCtr="0">
            <a:noAutofit/>
          </a:bodyPr>
          <a:lstStyle/>
          <a:p>
            <a:pPr marL="0" marR="0" lvl="0" indent="0" algn="l" rtl="0">
              <a:lnSpc>
                <a:spcPct val="90000"/>
              </a:lnSpc>
              <a:spcBef>
                <a:spcPts val="800"/>
              </a:spcBef>
              <a:spcAft>
                <a:spcPts val="0"/>
              </a:spcAft>
              <a:buNone/>
            </a:pPr>
            <a:endParaRPr sz="1400"/>
          </a:p>
          <a:p>
            <a:pPr marL="0" marR="0" lvl="0" indent="0" algn="l" rtl="0">
              <a:lnSpc>
                <a:spcPct val="90000"/>
              </a:lnSpc>
              <a:spcBef>
                <a:spcPts val="800"/>
              </a:spcBef>
              <a:spcAft>
                <a:spcPts val="0"/>
              </a:spcAft>
              <a:buNone/>
            </a:pPr>
            <a:endParaRPr sz="1400"/>
          </a:p>
          <a:p>
            <a:pPr marL="0" marR="0" lvl="0" indent="0" algn="l" rtl="0">
              <a:lnSpc>
                <a:spcPct val="90000"/>
              </a:lnSpc>
              <a:spcBef>
                <a:spcPts val="800"/>
              </a:spcBef>
              <a:spcAft>
                <a:spcPts val="0"/>
              </a:spcAft>
              <a:buNone/>
            </a:pPr>
            <a:endParaRPr sz="1400"/>
          </a:p>
          <a:p>
            <a:pPr marL="0" marR="0" lvl="0" indent="0" algn="l" rtl="0">
              <a:lnSpc>
                <a:spcPct val="90000"/>
              </a:lnSpc>
              <a:spcBef>
                <a:spcPts val="800"/>
              </a:spcBef>
              <a:spcAft>
                <a:spcPts val="0"/>
              </a:spcAft>
              <a:buNone/>
            </a:pPr>
            <a:endParaRPr sz="1400"/>
          </a:p>
          <a:p>
            <a:pPr marL="0" marR="0" lvl="0" indent="0" algn="l" rtl="0">
              <a:lnSpc>
                <a:spcPct val="90000"/>
              </a:lnSpc>
              <a:spcBef>
                <a:spcPts val="800"/>
              </a:spcBef>
              <a:spcAft>
                <a:spcPts val="0"/>
              </a:spcAft>
              <a:buNone/>
            </a:pPr>
            <a:endParaRPr sz="1400"/>
          </a:p>
          <a:p>
            <a:pPr marL="0" marR="0" lvl="0" indent="0" algn="l" rtl="0">
              <a:lnSpc>
                <a:spcPct val="90000"/>
              </a:lnSpc>
              <a:spcBef>
                <a:spcPts val="800"/>
              </a:spcBef>
              <a:spcAft>
                <a:spcPts val="0"/>
              </a:spcAft>
              <a:buNone/>
            </a:pPr>
            <a:endParaRPr sz="1400"/>
          </a:p>
          <a:p>
            <a:pPr marL="0" marR="0" lvl="0" indent="0" algn="l" rtl="0">
              <a:lnSpc>
                <a:spcPct val="90000"/>
              </a:lnSpc>
              <a:spcBef>
                <a:spcPts val="800"/>
              </a:spcBef>
              <a:spcAft>
                <a:spcPts val="0"/>
              </a:spcAft>
              <a:buNone/>
            </a:pPr>
            <a:endParaRPr sz="1400"/>
          </a:p>
          <a:p>
            <a:pPr marL="0" marR="0" lvl="0" indent="0" algn="l" rtl="0">
              <a:lnSpc>
                <a:spcPct val="90000"/>
              </a:lnSpc>
              <a:spcBef>
                <a:spcPts val="800"/>
              </a:spcBef>
              <a:spcAft>
                <a:spcPts val="0"/>
              </a:spcAft>
              <a:buNone/>
            </a:pPr>
            <a:endParaRPr sz="1400"/>
          </a:p>
          <a:p>
            <a:pPr marL="177800" marR="0" lvl="0" indent="-171450" algn="l" rtl="0">
              <a:lnSpc>
                <a:spcPct val="90000"/>
              </a:lnSpc>
              <a:spcBef>
                <a:spcPts val="800"/>
              </a:spcBef>
              <a:buClr>
                <a:schemeClr val="dk1"/>
              </a:buClr>
              <a:buSzPct val="150000"/>
              <a:buFont typeface="Arial"/>
              <a:buNone/>
            </a:pPr>
            <a:endParaRPr sz="1400" b="0" i="0" u="none" strike="noStrike" cap="none">
              <a:solidFill>
                <a:schemeClr val="dk1"/>
              </a:solidFill>
              <a:latin typeface="Calibri"/>
              <a:ea typeface="Calibri"/>
              <a:cs typeface="Calibri"/>
              <a:sym typeface="Calibri"/>
            </a:endParaRPr>
          </a:p>
        </p:txBody>
      </p:sp>
      <p:pic>
        <p:nvPicPr>
          <p:cNvPr id="120" name="Shape 120"/>
          <p:cNvPicPr preferRelativeResize="0"/>
          <p:nvPr/>
        </p:nvPicPr>
        <p:blipFill>
          <a:blip r:embed="rId3">
            <a:alphaModFix/>
          </a:blip>
          <a:stretch>
            <a:fillRect/>
          </a:stretch>
        </p:blipFill>
        <p:spPr>
          <a:xfrm>
            <a:off x="86875" y="1777100"/>
            <a:ext cx="8970249" cy="33664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Shape 141"/>
          <p:cNvSpPr/>
          <p:nvPr/>
        </p:nvSpPr>
        <p:spPr>
          <a:xfrm>
            <a:off x="14850" y="14850"/>
            <a:ext cx="9144000" cy="1423532"/>
          </a:xfrm>
          <a:prstGeom prst="rect">
            <a:avLst/>
          </a:prstGeom>
          <a:solidFill>
            <a:srgbClr val="94DA67"/>
          </a:solidFill>
          <a:ln w="9525" cap="flat" cmpd="sng">
            <a:solidFill>
              <a:srgbClr val="86EE7D"/>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42" name="Shape 142"/>
          <p:cNvSpPr txBox="1">
            <a:spLocks noGrp="1"/>
          </p:cNvSpPr>
          <p:nvPr>
            <p:ph type="title" idx="4294967295"/>
          </p:nvPr>
        </p:nvSpPr>
        <p:spPr>
          <a:xfrm>
            <a:off x="228600" y="232175"/>
            <a:ext cx="8899800" cy="990600"/>
          </a:xfrm>
          <a:prstGeom prst="rect">
            <a:avLst/>
          </a:prstGeom>
          <a:noFill/>
          <a:ln>
            <a:noFill/>
          </a:ln>
        </p:spPr>
        <p:txBody>
          <a:bodyPr lIns="68575" tIns="34275" rIns="68575" bIns="34275" anchor="ctr" anchorCtr="0">
            <a:noAutofit/>
          </a:bodyPr>
          <a:lstStyle/>
          <a:p>
            <a:pPr marL="0" marR="0" lvl="0" indent="0" algn="l" rtl="0">
              <a:lnSpc>
                <a:spcPct val="90000"/>
              </a:lnSpc>
              <a:spcBef>
                <a:spcPts val="0"/>
              </a:spcBef>
              <a:buClr>
                <a:schemeClr val="dk1"/>
              </a:buClr>
              <a:buSzPct val="25000"/>
              <a:buFont typeface="Calibri"/>
              <a:buNone/>
            </a:pPr>
            <a:r>
              <a:rPr lang="en" sz="4800" b="1" i="0" u="none" strike="noStrike" cap="none" dirty="0">
                <a:solidFill>
                  <a:schemeClr val="dk1"/>
                </a:solidFill>
                <a:latin typeface="Amatic SC"/>
                <a:ea typeface="Amatic SC"/>
                <a:cs typeface="Amatic SC"/>
                <a:sym typeface="Amatic SC"/>
              </a:rPr>
              <a:t>First Peoples Principles of Learning</a:t>
            </a:r>
          </a:p>
        </p:txBody>
      </p:sp>
      <p:sp>
        <p:nvSpPr>
          <p:cNvPr id="143" name="Shape 143"/>
          <p:cNvSpPr txBox="1"/>
          <p:nvPr/>
        </p:nvSpPr>
        <p:spPr>
          <a:xfrm>
            <a:off x="307954" y="1655707"/>
            <a:ext cx="6682500" cy="2534100"/>
          </a:xfrm>
          <a:prstGeom prst="rect">
            <a:avLst/>
          </a:prstGeom>
          <a:noFill/>
          <a:ln>
            <a:noFill/>
          </a:ln>
        </p:spPr>
        <p:txBody>
          <a:bodyPr lIns="68575" tIns="34275" rIns="68575" bIns="34275" anchor="t" anchorCtr="0">
            <a:noAutofit/>
          </a:bodyPr>
          <a:lstStyle/>
          <a:p>
            <a:pPr marL="177800" marR="0" lvl="0" indent="-177800" algn="l" rtl="0">
              <a:lnSpc>
                <a:spcPct val="115000"/>
              </a:lnSpc>
              <a:spcBef>
                <a:spcPts val="0"/>
              </a:spcBef>
              <a:buClr>
                <a:srgbClr val="000000"/>
              </a:buClr>
              <a:buSzPct val="100000"/>
              <a:buFont typeface="Calibri"/>
              <a:buAutoNum type="arabicPeriod"/>
            </a:pPr>
            <a:r>
              <a:rPr lang="en" sz="2400" b="0" i="1" u="none" strike="noStrike" cap="none" dirty="0">
                <a:solidFill>
                  <a:srgbClr val="000000"/>
                </a:solidFill>
                <a:latin typeface="Calibri"/>
                <a:ea typeface="Calibri"/>
                <a:cs typeface="Calibri"/>
                <a:sym typeface="Calibri"/>
              </a:rPr>
              <a:t>Learning involves patience and time.</a:t>
            </a:r>
          </a:p>
          <a:p>
            <a:pPr marL="177800" marR="0" lvl="0" indent="-177800" algn="l" rtl="0">
              <a:lnSpc>
                <a:spcPct val="115000"/>
              </a:lnSpc>
              <a:spcBef>
                <a:spcPts val="0"/>
              </a:spcBef>
              <a:buClr>
                <a:srgbClr val="000000"/>
              </a:buClr>
              <a:buSzPct val="100000"/>
              <a:buFont typeface="Calibri"/>
              <a:buAutoNum type="arabicPeriod"/>
            </a:pPr>
            <a:r>
              <a:rPr lang="en" sz="2400" b="0" i="1" u="none" strike="noStrike" cap="none" dirty="0">
                <a:solidFill>
                  <a:srgbClr val="000000"/>
                </a:solidFill>
                <a:latin typeface="Calibri"/>
                <a:ea typeface="Calibri"/>
                <a:cs typeface="Calibri"/>
                <a:sym typeface="Calibri"/>
              </a:rPr>
              <a:t>Learning requires exploration of one’s identity.</a:t>
            </a:r>
          </a:p>
          <a:p>
            <a:pPr marL="177800" marR="0" lvl="0" indent="-177800" algn="l" rtl="0">
              <a:lnSpc>
                <a:spcPct val="115000"/>
              </a:lnSpc>
              <a:spcBef>
                <a:spcPts val="0"/>
              </a:spcBef>
              <a:buClr>
                <a:srgbClr val="000000"/>
              </a:buClr>
              <a:buSzPct val="100000"/>
              <a:buFont typeface="Calibri"/>
              <a:buAutoNum type="arabicPeriod"/>
            </a:pPr>
            <a:r>
              <a:rPr lang="en" sz="2400" b="0" i="1" u="none" strike="noStrike" cap="none" dirty="0">
                <a:solidFill>
                  <a:srgbClr val="000000"/>
                </a:solidFill>
                <a:latin typeface="Calibri"/>
                <a:ea typeface="Calibri"/>
                <a:cs typeface="Calibri"/>
                <a:sym typeface="Calibri"/>
              </a:rPr>
              <a:t>Learning ultimately supports the well-being of the self, the family, the community, the land, the spirits, and the ancestors. </a:t>
            </a:r>
          </a:p>
          <a:p>
            <a:pPr marL="0" marR="0" lvl="0" indent="0" algn="l" rtl="0">
              <a:lnSpc>
                <a:spcPct val="115000"/>
              </a:lnSpc>
              <a:spcBef>
                <a:spcPts val="0"/>
              </a:spcBef>
              <a:buSzPct val="25000"/>
              <a:buNone/>
            </a:pPr>
            <a:r>
              <a:rPr lang="en" sz="1800" i="1" dirty="0">
                <a:solidFill>
                  <a:srgbClr val="000000"/>
                </a:solidFill>
                <a:latin typeface="Calibri"/>
                <a:ea typeface="Calibri"/>
                <a:cs typeface="Calibri"/>
                <a:sym typeface="Calibri"/>
              </a:rPr>
              <a:t>3 of the 9 principles</a:t>
            </a:r>
          </a:p>
          <a:p>
            <a:pPr marL="0" marR="0" lvl="0" indent="0" algn="l" rtl="0">
              <a:lnSpc>
                <a:spcPct val="115000"/>
              </a:lnSpc>
              <a:spcBef>
                <a:spcPts val="0"/>
              </a:spcBef>
              <a:buNone/>
            </a:pPr>
            <a:endParaRPr sz="2400" dirty="0">
              <a:solidFill>
                <a:srgbClr val="000000"/>
              </a:solidFill>
              <a:latin typeface="Calibri"/>
              <a:ea typeface="Calibri"/>
              <a:cs typeface="Calibri"/>
              <a:sym typeface="Calibri"/>
            </a:endParaRPr>
          </a:p>
        </p:txBody>
      </p:sp>
      <p:pic>
        <p:nvPicPr>
          <p:cNvPr id="144" name="Shape 144" descr="https://www.bced.gov.bc.ca/abed/images/logo_lrg.gif"/>
          <p:cNvPicPr preferRelativeResize="0"/>
          <p:nvPr/>
        </p:nvPicPr>
        <p:blipFill rotWithShape="1">
          <a:blip r:embed="rId3">
            <a:alphaModFix/>
          </a:blip>
          <a:srcRect/>
          <a:stretch/>
        </p:blipFill>
        <p:spPr>
          <a:xfrm>
            <a:off x="6914800" y="2312100"/>
            <a:ext cx="1868100" cy="18495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1C232"/>
        </a:solidFill>
        <a:effectLst/>
      </p:bgPr>
    </p:bg>
    <p:spTree>
      <p:nvGrpSpPr>
        <p:cNvPr id="1" name="Shape 148"/>
        <p:cNvGrpSpPr/>
        <p:nvPr/>
      </p:nvGrpSpPr>
      <p:grpSpPr>
        <a:xfrm>
          <a:off x="0" y="0"/>
          <a:ext cx="0" cy="0"/>
          <a:chOff x="0" y="0"/>
          <a:chExt cx="0" cy="0"/>
        </a:xfrm>
      </p:grpSpPr>
      <p:pic>
        <p:nvPicPr>
          <p:cNvPr id="149" name="Shape 149"/>
          <p:cNvPicPr preferRelativeResize="0"/>
          <p:nvPr/>
        </p:nvPicPr>
        <p:blipFill>
          <a:blip r:embed="rId3">
            <a:alphaModFix/>
          </a:blip>
          <a:stretch>
            <a:fillRect/>
          </a:stretch>
        </p:blipFill>
        <p:spPr>
          <a:xfrm>
            <a:off x="0" y="0"/>
            <a:ext cx="9144000" cy="2779770"/>
          </a:xfrm>
          <a:prstGeom prst="rect">
            <a:avLst/>
          </a:prstGeom>
          <a:noFill/>
          <a:ln>
            <a:noFill/>
          </a:ln>
        </p:spPr>
      </p:pic>
      <p:sp>
        <p:nvSpPr>
          <p:cNvPr id="150" name="Shape 150"/>
          <p:cNvSpPr txBox="1"/>
          <p:nvPr/>
        </p:nvSpPr>
        <p:spPr>
          <a:xfrm>
            <a:off x="1737800" y="3021550"/>
            <a:ext cx="6258300" cy="1638600"/>
          </a:xfrm>
          <a:prstGeom prst="rect">
            <a:avLst/>
          </a:prstGeom>
          <a:noFill/>
          <a:ln>
            <a:noFill/>
          </a:ln>
        </p:spPr>
        <p:txBody>
          <a:bodyPr lIns="91425" tIns="91425" rIns="91425" bIns="91425" anchor="t" anchorCtr="0">
            <a:noAutofit/>
          </a:bodyPr>
          <a:lstStyle/>
          <a:p>
            <a:pPr marL="457200" lvl="0" indent="-381000" rtl="0">
              <a:spcBef>
                <a:spcPts val="0"/>
              </a:spcBef>
              <a:buSzPct val="100000"/>
              <a:buChar char="●"/>
            </a:pPr>
            <a:r>
              <a:rPr lang="en" sz="2400">
                <a:solidFill>
                  <a:schemeClr val="dk1"/>
                </a:solidFill>
              </a:rPr>
              <a:t>Educational research </a:t>
            </a:r>
          </a:p>
          <a:p>
            <a:pPr marL="457200" lvl="0" indent="-381000" rtl="0">
              <a:spcBef>
                <a:spcPts val="0"/>
              </a:spcBef>
              <a:buSzPct val="100000"/>
              <a:buChar char="●"/>
            </a:pPr>
            <a:r>
              <a:rPr lang="en" sz="2400"/>
              <a:t>Preparation for future work skills</a:t>
            </a:r>
          </a:p>
          <a:p>
            <a:pPr marL="457200" lvl="0" indent="-381000" rtl="0">
              <a:spcBef>
                <a:spcPts val="0"/>
              </a:spcBef>
              <a:buSzPct val="100000"/>
              <a:buChar char="●"/>
            </a:pPr>
            <a:r>
              <a:rPr lang="en" sz="2400"/>
              <a:t>Embracing the passion of youth</a:t>
            </a:r>
          </a:p>
          <a:p>
            <a:pPr marL="457200" lvl="0" indent="-381000">
              <a:spcBef>
                <a:spcPts val="0"/>
              </a:spcBef>
              <a:buSzPct val="100000"/>
              <a:buChar char="●"/>
            </a:pPr>
            <a:r>
              <a:rPr lang="en" sz="2400"/>
              <a:t>Inclusion of Aboriginal perspectives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0"/>
        <p:cNvGrpSpPr/>
        <p:nvPr/>
      </p:nvGrpSpPr>
      <p:grpSpPr>
        <a:xfrm>
          <a:off x="0" y="0"/>
          <a:ext cx="0" cy="0"/>
          <a:chOff x="0" y="0"/>
          <a:chExt cx="0" cy="0"/>
        </a:xfrm>
      </p:grpSpPr>
      <p:sp>
        <p:nvSpPr>
          <p:cNvPr id="171" name="Shape 171"/>
          <p:cNvSpPr txBox="1"/>
          <p:nvPr/>
        </p:nvSpPr>
        <p:spPr>
          <a:xfrm>
            <a:off x="2002640" y="1384808"/>
            <a:ext cx="5138700" cy="1869600"/>
          </a:xfrm>
          <a:prstGeom prst="rect">
            <a:avLst/>
          </a:prstGeom>
          <a:noFill/>
          <a:ln>
            <a:noFill/>
          </a:ln>
        </p:spPr>
        <p:txBody>
          <a:bodyPr lIns="68575" tIns="34275" rIns="68575" bIns="34275" anchor="t" anchorCtr="0">
            <a:noAutofit/>
          </a:bodyPr>
          <a:lstStyle/>
          <a:p>
            <a:pPr marL="0" marR="0" lvl="0" indent="0" algn="l" rtl="0">
              <a:spcBef>
                <a:spcPts val="0"/>
              </a:spcBef>
              <a:buSzPct val="25000"/>
              <a:buNone/>
            </a:pPr>
            <a:r>
              <a:rPr lang="en" sz="2700">
                <a:solidFill>
                  <a:srgbClr val="000000"/>
                </a:solidFill>
                <a:latin typeface="Calibri"/>
                <a:ea typeface="Calibri"/>
                <a:cs typeface="Calibri"/>
                <a:sym typeface="Calibri"/>
              </a:rPr>
              <a:t>Think of your child(ren)…</a:t>
            </a:r>
          </a:p>
          <a:p>
            <a:pPr marL="0" marR="0" lvl="0" indent="0" algn="l" rtl="0">
              <a:spcBef>
                <a:spcPts val="0"/>
              </a:spcBef>
              <a:buSzPct val="25000"/>
              <a:buNone/>
            </a:pPr>
            <a:r>
              <a:rPr lang="en" sz="2700">
                <a:solidFill>
                  <a:srgbClr val="000000"/>
                </a:solidFill>
                <a:latin typeface="Calibri"/>
                <a:ea typeface="Calibri"/>
                <a:cs typeface="Calibri"/>
                <a:sym typeface="Calibri"/>
              </a:rPr>
              <a:t>Who do you want them </a:t>
            </a:r>
            <a:r>
              <a:rPr lang="en" sz="3600" b="1">
                <a:solidFill>
                  <a:srgbClr val="000000"/>
                </a:solidFill>
                <a:latin typeface="Calibri"/>
                <a:ea typeface="Calibri"/>
                <a:cs typeface="Calibri"/>
                <a:sym typeface="Calibri"/>
              </a:rPr>
              <a:t>to be </a:t>
            </a:r>
            <a:r>
              <a:rPr lang="en" sz="2700">
                <a:solidFill>
                  <a:srgbClr val="000000"/>
                </a:solidFill>
                <a:latin typeface="Calibri"/>
                <a:ea typeface="Calibri"/>
                <a:cs typeface="Calibri"/>
                <a:sym typeface="Calibri"/>
              </a:rPr>
              <a:t>after 13 years in the education system?</a:t>
            </a:r>
          </a:p>
        </p:txBody>
      </p:sp>
      <p:pic>
        <p:nvPicPr>
          <p:cNvPr id="172" name="Shape 172" descr="http://s3.media.squarespace.com/production/920827/11462743/_wGr8njEWjtI/S_SqmjrY_DI/AAAAAAAAIug/EQkaP1Kcl7I/s1600/gradhat.jpg"/>
          <p:cNvPicPr preferRelativeResize="0"/>
          <p:nvPr/>
        </p:nvPicPr>
        <p:blipFill rotWithShape="1">
          <a:blip r:embed="rId3">
            <a:alphaModFix/>
          </a:blip>
          <a:srcRect/>
          <a:stretch/>
        </p:blipFill>
        <p:spPr>
          <a:xfrm>
            <a:off x="4853216" y="2952777"/>
            <a:ext cx="1617600" cy="1613400"/>
          </a:xfrm>
          <a:prstGeom prst="rect">
            <a:avLst/>
          </a:prstGeom>
          <a:noFill/>
          <a:ln>
            <a:noFill/>
          </a:ln>
        </p:spPr>
      </p:pic>
    </p:spTree>
  </p:cSld>
  <p:clrMapOvr>
    <a:masterClrMapping/>
  </p:clrMapOvr>
</p:sld>
</file>

<file path=ppt/theme/theme1.xml><?xml version="1.0" encoding="utf-8"?>
<a:theme xmlns:a="http://schemas.openxmlformats.org/drawingml/2006/main"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1945</TotalTime>
  <Words>1244</Words>
  <Application>Microsoft Office PowerPoint</Application>
  <PresentationFormat>On-screen Show (16:9)</PresentationFormat>
  <Paragraphs>136</Paragraphs>
  <Slides>24</Slides>
  <Notes>24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Amatic SC</vt:lpstr>
      <vt:lpstr>Calibri</vt:lpstr>
      <vt:lpstr>Arial</vt:lpstr>
      <vt:lpstr>simple-light-2</vt:lpstr>
      <vt:lpstr>The Redesigned Curriculum</vt:lpstr>
      <vt:lpstr>Shape of the presentation</vt:lpstr>
      <vt:lpstr>Why the change?</vt:lpstr>
      <vt:lpstr>Research on Learning </vt:lpstr>
      <vt:lpstr>PowerPoint Presentation</vt:lpstr>
      <vt:lpstr>Tapping into the passion of youth... </vt:lpstr>
      <vt:lpstr>First Peoples Principles of Learning</vt:lpstr>
      <vt:lpstr>PowerPoint Presentation</vt:lpstr>
      <vt:lpstr>PowerPoint Presentation</vt:lpstr>
      <vt:lpstr>PowerPoint Presentation</vt:lpstr>
      <vt:lpstr>The Redesigned Curriculum</vt:lpstr>
      <vt:lpstr>Ministry of Education video on the redesigned curriculum</vt:lpstr>
      <vt:lpstr>PowerPoint Presentation</vt:lpstr>
      <vt:lpstr>PowerPoint Presentation</vt:lpstr>
      <vt:lpstr>PowerPoint Presentation</vt:lpstr>
      <vt:lpstr>PowerPoint Presentation</vt:lpstr>
      <vt:lpstr>Impact of Social Emotional Learning</vt:lpstr>
      <vt:lpstr>A Shift in Perspective</vt:lpstr>
      <vt:lpstr>If we are teaching differently, we have to be assessing differently.</vt:lpstr>
      <vt:lpstr>PowerPoint Presentation</vt:lpstr>
      <vt:lpstr>A Shift in Perspective</vt:lpstr>
      <vt:lpstr>PowerPoint Presentation</vt:lpstr>
      <vt:lpstr>A Shift in Perspective</vt:lpstr>
      <vt:lpstr>A Shift in Perspective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Redesigned Curriculum</dc:title>
  <dc:creator>Kirsten Urdahl-Serr</dc:creator>
  <cp:lastModifiedBy>Eileen</cp:lastModifiedBy>
  <cp:revision>10</cp:revision>
  <dcterms:modified xsi:type="dcterms:W3CDTF">2017-02-23T21:02:27Z</dcterms:modified>
</cp:coreProperties>
</file>